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335" r:id="rId2"/>
    <p:sldId id="263" r:id="rId3"/>
    <p:sldId id="264" r:id="rId4"/>
    <p:sldId id="267" r:id="rId5"/>
    <p:sldId id="268" r:id="rId6"/>
    <p:sldId id="270" r:id="rId7"/>
    <p:sldId id="272" r:id="rId8"/>
    <p:sldId id="273" r:id="rId9"/>
    <p:sldId id="274" r:id="rId10"/>
    <p:sldId id="275" r:id="rId11"/>
    <p:sldId id="276" r:id="rId12"/>
    <p:sldId id="277" r:id="rId13"/>
    <p:sldId id="278" r:id="rId14"/>
    <p:sldId id="279" r:id="rId15"/>
    <p:sldId id="280" r:id="rId16"/>
    <p:sldId id="281" r:id="rId17"/>
    <p:sldId id="282" r:id="rId18"/>
    <p:sldId id="284" r:id="rId19"/>
    <p:sldId id="285" r:id="rId20"/>
    <p:sldId id="286" r:id="rId21"/>
    <p:sldId id="287" r:id="rId22"/>
    <p:sldId id="288" r:id="rId23"/>
    <p:sldId id="289" r:id="rId24"/>
    <p:sldId id="290" r:id="rId25"/>
    <p:sldId id="336" r:id="rId26"/>
    <p:sldId id="291" r:id="rId27"/>
    <p:sldId id="292" r:id="rId28"/>
    <p:sldId id="294" r:id="rId29"/>
    <p:sldId id="293" r:id="rId30"/>
    <p:sldId id="295" r:id="rId31"/>
    <p:sldId id="296" r:id="rId32"/>
    <p:sldId id="297" r:id="rId33"/>
    <p:sldId id="298" r:id="rId34"/>
    <p:sldId id="299" r:id="rId35"/>
    <p:sldId id="300" r:id="rId36"/>
    <p:sldId id="301" r:id="rId37"/>
    <p:sldId id="302" r:id="rId38"/>
    <p:sldId id="303" r:id="rId39"/>
    <p:sldId id="304" r:id="rId40"/>
    <p:sldId id="305" r:id="rId41"/>
    <p:sldId id="306" r:id="rId42"/>
    <p:sldId id="309" r:id="rId43"/>
    <p:sldId id="310" r:id="rId44"/>
    <p:sldId id="311" r:id="rId45"/>
    <p:sldId id="312" r:id="rId46"/>
    <p:sldId id="313" r:id="rId47"/>
    <p:sldId id="314" r:id="rId48"/>
    <p:sldId id="315" r:id="rId49"/>
    <p:sldId id="316" r:id="rId50"/>
    <p:sldId id="317" r:id="rId51"/>
    <p:sldId id="318" r:id="rId52"/>
    <p:sldId id="319" r:id="rId53"/>
    <p:sldId id="321" r:id="rId54"/>
    <p:sldId id="322" r:id="rId55"/>
    <p:sldId id="323" r:id="rId56"/>
    <p:sldId id="324" r:id="rId57"/>
    <p:sldId id="325" r:id="rId58"/>
    <p:sldId id="326" r:id="rId59"/>
    <p:sldId id="327" r:id="rId60"/>
    <p:sldId id="328" r:id="rId61"/>
    <p:sldId id="329" r:id="rId62"/>
    <p:sldId id="331" r:id="rId63"/>
    <p:sldId id="330" r:id="rId64"/>
    <p:sldId id="332" r:id="rId65"/>
    <p:sldId id="333" r:id="rId66"/>
    <p:sldId id="334" r:id="rId6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6" d="100"/>
          <a:sy n="66" d="100"/>
        </p:scale>
        <p:origin x="1506" y="1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563DE91-59C7-4B7C-854F-7487A8E4AB75}" type="datetimeFigureOut">
              <a:rPr lang="en-US" smtClean="0"/>
              <a:t>8/30/2014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F459E46-76F2-46D8-AE4D-A2DD4D5F5286}" type="slidenum">
              <a:rPr lang="en-US" smtClean="0"/>
              <a:t>‹#›</a:t>
            </a:fld>
            <a:endParaRPr lang="en-US"/>
          </a:p>
        </p:txBody>
      </p:sp>
    </p:spTree>
    <p:extLst>
      <p:ext uri="{BB962C8B-B14F-4D97-AF65-F5344CB8AC3E}">
        <p14:creationId xmlns:p14="http://schemas.microsoft.com/office/powerpoint/2010/main" val="42801951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459E46-76F2-46D8-AE4D-A2DD4D5F5286}" type="slidenum">
              <a:rPr lang="en-US" smtClean="0"/>
              <a:t>4</a:t>
            </a:fld>
            <a:endParaRPr lang="en-US"/>
          </a:p>
        </p:txBody>
      </p:sp>
    </p:spTree>
    <p:extLst>
      <p:ext uri="{BB962C8B-B14F-4D97-AF65-F5344CB8AC3E}">
        <p14:creationId xmlns:p14="http://schemas.microsoft.com/office/powerpoint/2010/main" val="1612258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type of graph that is selected and the way it’s designed also have great impact on the message that is communicated. By simply switching from a line graph to a bar graph, the decrease in job satisfaction among those without college degrees in their later years is no longer as obvious. The type of graph that is selected and the way it’s designed also have great impact on the message that is communicated. By simply switching from a line graph to a bar graph, the decrease in job satisfaction among those without college degrees in their later years is no longer as obvious.</a:t>
            </a:r>
            <a:endParaRPr lang="en-US" dirty="0"/>
          </a:p>
        </p:txBody>
      </p:sp>
      <p:sp>
        <p:nvSpPr>
          <p:cNvPr id="4" name="Slide Number Placeholder 3"/>
          <p:cNvSpPr>
            <a:spLocks noGrp="1"/>
          </p:cNvSpPr>
          <p:nvPr>
            <p:ph type="sldNum" sz="quarter" idx="10"/>
          </p:nvPr>
        </p:nvSpPr>
        <p:spPr/>
        <p:txBody>
          <a:bodyPr/>
          <a:lstStyle/>
          <a:p>
            <a:fld id="{5F459E46-76F2-46D8-AE4D-A2DD4D5F5286}" type="slidenum">
              <a:rPr lang="en-US" smtClean="0"/>
              <a:t>23</a:t>
            </a:fld>
            <a:endParaRPr lang="en-US"/>
          </a:p>
        </p:txBody>
      </p:sp>
    </p:spTree>
    <p:extLst>
      <p:ext uri="{BB962C8B-B14F-4D97-AF65-F5344CB8AC3E}">
        <p14:creationId xmlns:p14="http://schemas.microsoft.com/office/powerpoint/2010/main" val="2832351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Each of these graphs illustrates a different type of quantitative relationship. Just as in life in general, the interesting and important content of a graph always involves relationships</a:t>
            </a:r>
            <a:endParaRPr lang="en-US" dirty="0"/>
          </a:p>
        </p:txBody>
      </p:sp>
      <p:sp>
        <p:nvSpPr>
          <p:cNvPr id="4" name="Slide Number Placeholder 3"/>
          <p:cNvSpPr>
            <a:spLocks noGrp="1"/>
          </p:cNvSpPr>
          <p:nvPr>
            <p:ph type="sldNum" sz="quarter" idx="10"/>
          </p:nvPr>
        </p:nvSpPr>
        <p:spPr/>
        <p:txBody>
          <a:bodyPr/>
          <a:lstStyle/>
          <a:p>
            <a:fld id="{5F459E46-76F2-46D8-AE4D-A2DD4D5F5286}" type="slidenum">
              <a:rPr lang="en-US" smtClean="0"/>
              <a:t>24</a:t>
            </a:fld>
            <a:endParaRPr lang="en-US"/>
          </a:p>
        </p:txBody>
      </p:sp>
    </p:spTree>
    <p:extLst>
      <p:ext uri="{BB962C8B-B14F-4D97-AF65-F5344CB8AC3E}">
        <p14:creationId xmlns:p14="http://schemas.microsoft.com/office/powerpoint/2010/main" val="3013927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This graph features another relationship that is commonly displayed. Notice that if you add the values they total 100%. This is what I call a part-to-whole relationship, which shows how the individual values that make up some whole relate to one another and to the whole. </a:t>
            </a:r>
            <a:endParaRPr lang="en-US" dirty="0"/>
          </a:p>
        </p:txBody>
      </p:sp>
      <p:sp>
        <p:nvSpPr>
          <p:cNvPr id="4" name="Slide Number Placeholder 3"/>
          <p:cNvSpPr>
            <a:spLocks noGrp="1"/>
          </p:cNvSpPr>
          <p:nvPr>
            <p:ph type="sldNum" sz="quarter" idx="10"/>
          </p:nvPr>
        </p:nvSpPr>
        <p:spPr/>
        <p:txBody>
          <a:bodyPr/>
          <a:lstStyle/>
          <a:p>
            <a:fld id="{5F459E46-76F2-46D8-AE4D-A2DD4D5F5286}" type="slidenum">
              <a:rPr lang="en-US" smtClean="0"/>
              <a:t>31</a:t>
            </a:fld>
            <a:endParaRPr lang="en-US"/>
          </a:p>
        </p:txBody>
      </p:sp>
    </p:spTree>
    <p:extLst>
      <p:ext uri="{BB962C8B-B14F-4D97-AF65-F5344CB8AC3E}">
        <p14:creationId xmlns:p14="http://schemas.microsoft.com/office/powerpoint/2010/main" val="3056658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C9310D2-9018-47E4-A57E-D8911559CD53}" type="datetimeFigureOut">
              <a:rPr lang="en-US" smtClean="0"/>
              <a:t>8/30/2014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C2B673-D042-4209-85BE-7C2271BD6202}" type="slidenum">
              <a:rPr lang="en-US" smtClean="0"/>
              <a:t>‹#›</a:t>
            </a:fld>
            <a:endParaRPr lang="en-US"/>
          </a:p>
        </p:txBody>
      </p:sp>
    </p:spTree>
    <p:extLst>
      <p:ext uri="{BB962C8B-B14F-4D97-AF65-F5344CB8AC3E}">
        <p14:creationId xmlns:p14="http://schemas.microsoft.com/office/powerpoint/2010/main" val="37543250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9310D2-9018-47E4-A57E-D8911559CD53}" type="datetimeFigureOut">
              <a:rPr lang="en-US" smtClean="0"/>
              <a:t>8/30/2014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C2B673-D042-4209-85BE-7C2271BD6202}" type="slidenum">
              <a:rPr lang="en-US" smtClean="0"/>
              <a:t>‹#›</a:t>
            </a:fld>
            <a:endParaRPr lang="en-US"/>
          </a:p>
        </p:txBody>
      </p:sp>
    </p:spTree>
    <p:extLst>
      <p:ext uri="{BB962C8B-B14F-4D97-AF65-F5344CB8AC3E}">
        <p14:creationId xmlns:p14="http://schemas.microsoft.com/office/powerpoint/2010/main" val="5088617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9310D2-9018-47E4-A57E-D8911559CD53}" type="datetimeFigureOut">
              <a:rPr lang="en-US" smtClean="0"/>
              <a:t>8/30/2014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C2B673-D042-4209-85BE-7C2271BD6202}" type="slidenum">
              <a:rPr lang="en-US" smtClean="0"/>
              <a:t>‹#›</a:t>
            </a:fld>
            <a:endParaRPr lang="en-US"/>
          </a:p>
        </p:txBody>
      </p:sp>
    </p:spTree>
    <p:extLst>
      <p:ext uri="{BB962C8B-B14F-4D97-AF65-F5344CB8AC3E}">
        <p14:creationId xmlns:p14="http://schemas.microsoft.com/office/powerpoint/2010/main" val="41934294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9310D2-9018-47E4-A57E-D8911559CD53}" type="datetimeFigureOut">
              <a:rPr lang="en-US" smtClean="0"/>
              <a:t>8/30/2014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C2B673-D042-4209-85BE-7C2271BD6202}" type="slidenum">
              <a:rPr lang="en-US" smtClean="0"/>
              <a:t>‹#›</a:t>
            </a:fld>
            <a:endParaRPr lang="en-US"/>
          </a:p>
        </p:txBody>
      </p:sp>
    </p:spTree>
    <p:extLst>
      <p:ext uri="{BB962C8B-B14F-4D97-AF65-F5344CB8AC3E}">
        <p14:creationId xmlns:p14="http://schemas.microsoft.com/office/powerpoint/2010/main" val="1670500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C9310D2-9018-47E4-A57E-D8911559CD53}" type="datetimeFigureOut">
              <a:rPr lang="en-US" smtClean="0"/>
              <a:t>8/30/2014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C2B673-D042-4209-85BE-7C2271BD6202}" type="slidenum">
              <a:rPr lang="en-US" smtClean="0"/>
              <a:t>‹#›</a:t>
            </a:fld>
            <a:endParaRPr lang="en-US"/>
          </a:p>
        </p:txBody>
      </p:sp>
    </p:spTree>
    <p:extLst>
      <p:ext uri="{BB962C8B-B14F-4D97-AF65-F5344CB8AC3E}">
        <p14:creationId xmlns:p14="http://schemas.microsoft.com/office/powerpoint/2010/main" val="26303949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C9310D2-9018-47E4-A57E-D8911559CD53}" type="datetimeFigureOut">
              <a:rPr lang="en-US" smtClean="0"/>
              <a:t>8/30/2014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C2B673-D042-4209-85BE-7C2271BD6202}" type="slidenum">
              <a:rPr lang="en-US" smtClean="0"/>
              <a:t>‹#›</a:t>
            </a:fld>
            <a:endParaRPr lang="en-US"/>
          </a:p>
        </p:txBody>
      </p:sp>
    </p:spTree>
    <p:extLst>
      <p:ext uri="{BB962C8B-B14F-4D97-AF65-F5344CB8AC3E}">
        <p14:creationId xmlns:p14="http://schemas.microsoft.com/office/powerpoint/2010/main" val="642423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C9310D2-9018-47E4-A57E-D8911559CD53}" type="datetimeFigureOut">
              <a:rPr lang="en-US" smtClean="0"/>
              <a:t>8/30/2014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C2B673-D042-4209-85BE-7C2271BD6202}" type="slidenum">
              <a:rPr lang="en-US" smtClean="0"/>
              <a:t>‹#›</a:t>
            </a:fld>
            <a:endParaRPr lang="en-US"/>
          </a:p>
        </p:txBody>
      </p:sp>
    </p:spTree>
    <p:extLst>
      <p:ext uri="{BB962C8B-B14F-4D97-AF65-F5344CB8AC3E}">
        <p14:creationId xmlns:p14="http://schemas.microsoft.com/office/powerpoint/2010/main" val="6260352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C9310D2-9018-47E4-A57E-D8911559CD53}" type="datetimeFigureOut">
              <a:rPr lang="en-US" smtClean="0"/>
              <a:t>8/30/2014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C2B673-D042-4209-85BE-7C2271BD6202}" type="slidenum">
              <a:rPr lang="en-US" smtClean="0"/>
              <a:t>‹#›</a:t>
            </a:fld>
            <a:endParaRPr lang="en-US"/>
          </a:p>
        </p:txBody>
      </p:sp>
    </p:spTree>
    <p:extLst>
      <p:ext uri="{BB962C8B-B14F-4D97-AF65-F5344CB8AC3E}">
        <p14:creationId xmlns:p14="http://schemas.microsoft.com/office/powerpoint/2010/main" val="1081622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9310D2-9018-47E4-A57E-D8911559CD53}" type="datetimeFigureOut">
              <a:rPr lang="en-US" smtClean="0"/>
              <a:t>8/30/2014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C2B673-D042-4209-85BE-7C2271BD6202}" type="slidenum">
              <a:rPr lang="en-US" smtClean="0"/>
              <a:t>‹#›</a:t>
            </a:fld>
            <a:endParaRPr lang="en-US"/>
          </a:p>
        </p:txBody>
      </p:sp>
    </p:spTree>
    <p:extLst>
      <p:ext uri="{BB962C8B-B14F-4D97-AF65-F5344CB8AC3E}">
        <p14:creationId xmlns:p14="http://schemas.microsoft.com/office/powerpoint/2010/main" val="2467382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9310D2-9018-47E4-A57E-D8911559CD53}" type="datetimeFigureOut">
              <a:rPr lang="en-US" smtClean="0"/>
              <a:t>8/30/2014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C2B673-D042-4209-85BE-7C2271BD6202}" type="slidenum">
              <a:rPr lang="en-US" smtClean="0"/>
              <a:t>‹#›</a:t>
            </a:fld>
            <a:endParaRPr lang="en-US"/>
          </a:p>
        </p:txBody>
      </p:sp>
    </p:spTree>
    <p:extLst>
      <p:ext uri="{BB962C8B-B14F-4D97-AF65-F5344CB8AC3E}">
        <p14:creationId xmlns:p14="http://schemas.microsoft.com/office/powerpoint/2010/main" val="10864429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9310D2-9018-47E4-A57E-D8911559CD53}" type="datetimeFigureOut">
              <a:rPr lang="en-US" smtClean="0"/>
              <a:t>8/30/2014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C2B673-D042-4209-85BE-7C2271BD6202}" type="slidenum">
              <a:rPr lang="en-US" smtClean="0"/>
              <a:t>‹#›</a:t>
            </a:fld>
            <a:endParaRPr lang="en-US"/>
          </a:p>
        </p:txBody>
      </p:sp>
    </p:spTree>
    <p:extLst>
      <p:ext uri="{BB962C8B-B14F-4D97-AF65-F5344CB8AC3E}">
        <p14:creationId xmlns:p14="http://schemas.microsoft.com/office/powerpoint/2010/main" val="15606627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9310D2-9018-47E4-A57E-D8911559CD53}" type="datetimeFigureOut">
              <a:rPr lang="en-US" smtClean="0"/>
              <a:t>8/30/2014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C2B673-D042-4209-85BE-7C2271BD6202}" type="slidenum">
              <a:rPr lang="en-US" smtClean="0"/>
              <a:t>‹#›</a:t>
            </a:fld>
            <a:endParaRPr lang="en-US"/>
          </a:p>
        </p:txBody>
      </p:sp>
    </p:spTree>
    <p:extLst>
      <p:ext uri="{BB962C8B-B14F-4D97-AF65-F5344CB8AC3E}">
        <p14:creationId xmlns:p14="http://schemas.microsoft.com/office/powerpoint/2010/main" val="41626679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hyperlink" Target="http://www.colorbrewer.org./" TargetMode="External"/><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Graph Design</a:t>
            </a:r>
            <a:endParaRPr lang="en-US" dirty="0"/>
          </a:p>
        </p:txBody>
      </p:sp>
      <p:sp>
        <p:nvSpPr>
          <p:cNvPr id="3" name="Subtitle 2"/>
          <p:cNvSpPr>
            <a:spLocks noGrp="1"/>
          </p:cNvSpPr>
          <p:nvPr>
            <p:ph type="subTitle" idx="1"/>
          </p:nvPr>
        </p:nvSpPr>
        <p:spPr/>
        <p:txBody>
          <a:bodyPr/>
          <a:lstStyle/>
          <a:p>
            <a:r>
              <a:rPr lang="en-US" dirty="0" smtClean="0"/>
              <a:t>For </a:t>
            </a:r>
            <a:r>
              <a:rPr lang="en-US" dirty="0"/>
              <a:t>E</a:t>
            </a:r>
            <a:r>
              <a:rPr lang="en-US" dirty="0" smtClean="0"/>
              <a:t>ffective Communication</a:t>
            </a:r>
            <a:endParaRPr lang="en-US" dirty="0"/>
          </a:p>
        </p:txBody>
      </p:sp>
    </p:spTree>
    <p:extLst>
      <p:ext uri="{BB962C8B-B14F-4D97-AF65-F5344CB8AC3E}">
        <p14:creationId xmlns:p14="http://schemas.microsoft.com/office/powerpoint/2010/main" val="24816381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645" t="15873" r="24033" b="10912"/>
          <a:stretch/>
        </p:blipFill>
        <p:spPr bwMode="auto">
          <a:xfrm>
            <a:off x="2173514" y="381000"/>
            <a:ext cx="6937829" cy="5355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85800" y="5410200"/>
            <a:ext cx="4572000" cy="1200329"/>
          </a:xfrm>
          <a:prstGeom prst="rect">
            <a:avLst/>
          </a:prstGeom>
        </p:spPr>
        <p:txBody>
          <a:bodyPr>
            <a:spAutoFit/>
          </a:bodyPr>
          <a:lstStyle/>
          <a:p>
            <a:r>
              <a:rPr lang="en-US" sz="2400" dirty="0"/>
              <a:t>On the other hand, though it lacks flash and dazzle, this simple bar graph tells the story elegantly.</a:t>
            </a:r>
          </a:p>
        </p:txBody>
      </p:sp>
    </p:spTree>
    <p:extLst>
      <p:ext uri="{BB962C8B-B14F-4D97-AF65-F5344CB8AC3E}">
        <p14:creationId xmlns:p14="http://schemas.microsoft.com/office/powerpoint/2010/main" val="9713990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761" t="15873" r="27379" b="10714"/>
          <a:stretch/>
        </p:blipFill>
        <p:spPr bwMode="auto">
          <a:xfrm>
            <a:off x="2590800" y="457200"/>
            <a:ext cx="6357258" cy="5370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04800" y="1388017"/>
            <a:ext cx="2895600" cy="4524315"/>
          </a:xfrm>
          <a:prstGeom prst="rect">
            <a:avLst/>
          </a:prstGeom>
        </p:spPr>
        <p:txBody>
          <a:bodyPr wrap="square">
            <a:spAutoFit/>
          </a:bodyPr>
          <a:lstStyle/>
          <a:p>
            <a:r>
              <a:rPr lang="en-US" sz="2400" dirty="0" smtClean="0"/>
              <a:t>This table was on </a:t>
            </a:r>
            <a:r>
              <a:rPr lang="en-US" sz="2400" dirty="0"/>
              <a:t>the Web site for Bill Moyers’ public television show </a:t>
            </a:r>
            <a:r>
              <a:rPr lang="en-US" sz="2400" dirty="0" smtClean="0"/>
              <a:t>―‖”Now”. </a:t>
            </a:r>
            <a:r>
              <a:rPr lang="en-US" sz="2400" dirty="0" smtClean="0"/>
              <a:t>It provided </a:t>
            </a:r>
            <a:r>
              <a:rPr lang="en-US" sz="2400" dirty="0"/>
              <a:t>important information that deserved a better form of presentation. In this case the story could be told much better in visual form.</a:t>
            </a:r>
          </a:p>
        </p:txBody>
      </p:sp>
    </p:spTree>
    <p:extLst>
      <p:ext uri="{BB962C8B-B14F-4D97-AF65-F5344CB8AC3E}">
        <p14:creationId xmlns:p14="http://schemas.microsoft.com/office/powerpoint/2010/main" val="33712490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422" t="15716" r="21802" b="26519"/>
          <a:stretch/>
        </p:blipFill>
        <p:spPr bwMode="auto">
          <a:xfrm>
            <a:off x="-1" y="318656"/>
            <a:ext cx="8875131" cy="5167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733800" y="1143000"/>
            <a:ext cx="4572000" cy="923330"/>
          </a:xfrm>
          <a:prstGeom prst="rect">
            <a:avLst/>
          </a:prstGeom>
        </p:spPr>
        <p:txBody>
          <a:bodyPr>
            <a:spAutoFit/>
          </a:bodyPr>
          <a:lstStyle/>
          <a:p>
            <a:r>
              <a:rPr lang="en-US" dirty="0"/>
              <a:t>This series of related graphs tells the story in vivid terms and brings facts to light that might not ever be noticed in the table.</a:t>
            </a:r>
          </a:p>
        </p:txBody>
      </p:sp>
    </p:spTree>
    <p:extLst>
      <p:ext uri="{BB962C8B-B14F-4D97-AF65-F5344CB8AC3E}">
        <p14:creationId xmlns:p14="http://schemas.microsoft.com/office/powerpoint/2010/main" val="27853183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199" t="18453" r="20798" b="8135"/>
          <a:stretch/>
        </p:blipFill>
        <p:spPr bwMode="auto">
          <a:xfrm>
            <a:off x="1482436" y="381000"/>
            <a:ext cx="7892879"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381000"/>
            <a:ext cx="1447800" cy="5262979"/>
          </a:xfrm>
          <a:prstGeom prst="rect">
            <a:avLst/>
          </a:prstGeom>
        </p:spPr>
        <p:txBody>
          <a:bodyPr wrap="square">
            <a:spAutoFit/>
          </a:bodyPr>
          <a:lstStyle/>
          <a:p>
            <a:r>
              <a:rPr lang="en-US" sz="1600" dirty="0"/>
              <a:t>Here’s a public health example from the state of Maine. This graph contains important patterns that are difficult to discern due to clutter. It’s hard to </a:t>
            </a:r>
            <a:r>
              <a:rPr lang="en-US" sz="1600" dirty="0" smtClean="0"/>
              <a:t>discern </a:t>
            </a:r>
            <a:r>
              <a:rPr lang="en-US" sz="1600" dirty="0"/>
              <a:t>the patterns of change through time of diagnosed AIDS cases vs. deaths or to compare these patterns to one another.</a:t>
            </a:r>
          </a:p>
        </p:txBody>
      </p:sp>
    </p:spTree>
    <p:extLst>
      <p:ext uri="{BB962C8B-B14F-4D97-AF65-F5344CB8AC3E}">
        <p14:creationId xmlns:p14="http://schemas.microsoft.com/office/powerpoint/2010/main" val="19791207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761" t="15675" r="21690" b="11904"/>
          <a:stretch/>
        </p:blipFill>
        <p:spPr bwMode="auto">
          <a:xfrm>
            <a:off x="1066801" y="152400"/>
            <a:ext cx="8088086" cy="6037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41218" y="5773280"/>
            <a:ext cx="5659582" cy="707886"/>
          </a:xfrm>
          <a:prstGeom prst="rect">
            <a:avLst/>
          </a:prstGeom>
        </p:spPr>
        <p:txBody>
          <a:bodyPr wrap="square">
            <a:spAutoFit/>
          </a:bodyPr>
          <a:lstStyle/>
          <a:p>
            <a:r>
              <a:rPr lang="en-US" sz="2000" dirty="0" smtClean="0"/>
              <a:t>In </a:t>
            </a:r>
            <a:r>
              <a:rPr lang="en-US" sz="2000" dirty="0"/>
              <a:t>this graph there is no clutter and the patterns are crystal clear and easy to compare</a:t>
            </a:r>
            <a:r>
              <a:rPr lang="en-US" dirty="0"/>
              <a:t>.</a:t>
            </a:r>
          </a:p>
        </p:txBody>
      </p:sp>
    </p:spTree>
    <p:extLst>
      <p:ext uri="{BB962C8B-B14F-4D97-AF65-F5344CB8AC3E}">
        <p14:creationId xmlns:p14="http://schemas.microsoft.com/office/powerpoint/2010/main" val="11640008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143000"/>
            <a:ext cx="8229600" cy="4832092"/>
          </a:xfrm>
          <a:prstGeom prst="rect">
            <a:avLst/>
          </a:prstGeom>
        </p:spPr>
        <p:txBody>
          <a:bodyPr wrap="square">
            <a:spAutoFit/>
          </a:bodyPr>
          <a:lstStyle/>
          <a:p>
            <a:r>
              <a:rPr lang="en-US" sz="2800" dirty="0" smtClean="0"/>
              <a:t>This </a:t>
            </a:r>
            <a:r>
              <a:rPr lang="en-US" sz="2800" dirty="0"/>
              <a:t>Edward R. </a:t>
            </a:r>
            <a:r>
              <a:rPr lang="en-US" sz="2800" dirty="0" err="1"/>
              <a:t>Tufte</a:t>
            </a:r>
            <a:r>
              <a:rPr lang="en-US" sz="2800" dirty="0"/>
              <a:t> quote is from his milestone work, </a:t>
            </a:r>
            <a:r>
              <a:rPr lang="en-US" sz="2800" i="1" dirty="0"/>
              <a:t>The Visual Display of Quantitative Information</a:t>
            </a:r>
            <a:r>
              <a:rPr lang="en-US" sz="2800" dirty="0"/>
              <a:t>, published </a:t>
            </a:r>
            <a:r>
              <a:rPr lang="en-US" sz="2800" dirty="0" smtClean="0"/>
              <a:t>in </a:t>
            </a:r>
            <a:r>
              <a:rPr lang="en-US" sz="2800" dirty="0"/>
              <a:t>1983. </a:t>
            </a:r>
            <a:endParaRPr lang="en-US" sz="2800" dirty="0" smtClean="0"/>
          </a:p>
          <a:p>
            <a:endParaRPr lang="en-US" sz="2800" dirty="0"/>
          </a:p>
          <a:p>
            <a:r>
              <a:rPr lang="en-US" sz="2800" dirty="0" smtClean="0"/>
              <a:t>In </a:t>
            </a:r>
            <a:r>
              <a:rPr lang="en-US" sz="2800" dirty="0"/>
              <a:t>tables and graphs:</a:t>
            </a:r>
          </a:p>
          <a:p>
            <a:r>
              <a:rPr lang="en-US" sz="2800" dirty="0"/>
              <a:t>•The message is in the data.</a:t>
            </a:r>
          </a:p>
          <a:p>
            <a:r>
              <a:rPr lang="en-US" sz="2800" dirty="0"/>
              <a:t>•The medium of communication, especially for graphs, is visual.</a:t>
            </a:r>
          </a:p>
          <a:p>
            <a:r>
              <a:rPr lang="en-US" sz="2800" dirty="0"/>
              <a:t>•To communicate the data effectively, you must understand visual perception –what works, what doesn’t, and why. </a:t>
            </a:r>
          </a:p>
        </p:txBody>
      </p:sp>
    </p:spTree>
    <p:extLst>
      <p:ext uri="{BB962C8B-B14F-4D97-AF65-F5344CB8AC3E}">
        <p14:creationId xmlns:p14="http://schemas.microsoft.com/office/powerpoint/2010/main" val="41064223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099" t="21527" r="24144" b="17957"/>
          <a:stretch/>
        </p:blipFill>
        <p:spPr bwMode="auto">
          <a:xfrm>
            <a:off x="304800" y="457200"/>
            <a:ext cx="8229600" cy="5516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143000" y="5731728"/>
            <a:ext cx="7010400" cy="369332"/>
          </a:xfrm>
          <a:prstGeom prst="rect">
            <a:avLst/>
          </a:prstGeom>
        </p:spPr>
        <p:txBody>
          <a:bodyPr wrap="square">
            <a:spAutoFit/>
          </a:bodyPr>
          <a:lstStyle/>
          <a:p>
            <a:r>
              <a:rPr lang="en-US" dirty="0"/>
              <a:t>Often, the simplest form of display is the most powerful.</a:t>
            </a:r>
          </a:p>
        </p:txBody>
      </p:sp>
    </p:spTree>
    <p:extLst>
      <p:ext uri="{BB962C8B-B14F-4D97-AF65-F5344CB8AC3E}">
        <p14:creationId xmlns:p14="http://schemas.microsoft.com/office/powerpoint/2010/main" val="24146040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425" t="19148" r="19683" b="7639"/>
          <a:stretch/>
        </p:blipFill>
        <p:spPr bwMode="auto">
          <a:xfrm>
            <a:off x="304800" y="-152400"/>
            <a:ext cx="8458200" cy="6119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04800" y="5769896"/>
            <a:ext cx="8487229" cy="1077218"/>
          </a:xfrm>
          <a:prstGeom prst="rect">
            <a:avLst/>
          </a:prstGeom>
        </p:spPr>
        <p:txBody>
          <a:bodyPr wrap="square">
            <a:spAutoFit/>
          </a:bodyPr>
          <a:lstStyle/>
          <a:p>
            <a:r>
              <a:rPr lang="en-US" sz="1600" dirty="0"/>
              <a:t>1.You begin by determining the best medium for your data and the message you wish to emphasize. Does it require a table or a graph? Which kind of table or graph? </a:t>
            </a:r>
          </a:p>
          <a:p>
            <a:r>
              <a:rPr lang="en-US" sz="1600" dirty="0" smtClean="0"/>
              <a:t>2.Next you </a:t>
            </a:r>
            <a:r>
              <a:rPr lang="en-US" sz="1600" dirty="0"/>
              <a:t>must then design the individual components of that display to present the data and your message as clearly </a:t>
            </a:r>
            <a:r>
              <a:rPr lang="en-US" sz="1600" dirty="0" smtClean="0"/>
              <a:t>as </a:t>
            </a:r>
            <a:r>
              <a:rPr lang="en-US" sz="1600" dirty="0"/>
              <a:t>possible. </a:t>
            </a:r>
          </a:p>
        </p:txBody>
      </p:sp>
    </p:spTree>
    <p:extLst>
      <p:ext uri="{BB962C8B-B14F-4D97-AF65-F5344CB8AC3E}">
        <p14:creationId xmlns:p14="http://schemas.microsoft.com/office/powerpoint/2010/main" val="36938429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529" t="20635" r="21467" b="12500"/>
          <a:stretch/>
        </p:blipFill>
        <p:spPr bwMode="auto">
          <a:xfrm>
            <a:off x="457200" y="228600"/>
            <a:ext cx="8434686"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25964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320" t="19048" r="20351" b="6250"/>
          <a:stretch/>
        </p:blipFill>
        <p:spPr bwMode="auto">
          <a:xfrm>
            <a:off x="533400" y="-27709"/>
            <a:ext cx="8236527" cy="6034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66700" y="5867400"/>
            <a:ext cx="8769926" cy="923330"/>
          </a:xfrm>
          <a:prstGeom prst="rect">
            <a:avLst/>
          </a:prstGeom>
        </p:spPr>
        <p:txBody>
          <a:bodyPr wrap="square">
            <a:spAutoFit/>
          </a:bodyPr>
          <a:lstStyle/>
          <a:p>
            <a:r>
              <a:rPr lang="en-US" dirty="0" smtClean="0"/>
              <a:t>A </a:t>
            </a:r>
            <a:r>
              <a:rPr lang="en-US" dirty="0"/>
              <a:t>picture is worth a thousand words,‖ applies quite literally to quantitative graphs. By displaying quantitative information in visual form, graphs efficiently reveal information that would otherwise require a thousand words or more to adequately describe.</a:t>
            </a:r>
          </a:p>
        </p:txBody>
      </p:sp>
    </p:spTree>
    <p:extLst>
      <p:ext uri="{BB962C8B-B14F-4D97-AF65-F5344CB8AC3E}">
        <p14:creationId xmlns:p14="http://schemas.microsoft.com/office/powerpoint/2010/main" val="21644441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418" t="15080" r="23252" b="12698"/>
          <a:stretch/>
        </p:blipFill>
        <p:spPr bwMode="auto">
          <a:xfrm>
            <a:off x="1944913" y="152400"/>
            <a:ext cx="7199087" cy="528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51276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3943" t="19499" r="22589" b="22991"/>
          <a:stretch/>
        </p:blipFill>
        <p:spPr bwMode="auto">
          <a:xfrm>
            <a:off x="325386" y="25400"/>
            <a:ext cx="8311797" cy="5050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33400" y="5486400"/>
            <a:ext cx="7924800" cy="830997"/>
          </a:xfrm>
          <a:prstGeom prst="rect">
            <a:avLst/>
          </a:prstGeom>
        </p:spPr>
        <p:txBody>
          <a:bodyPr wrap="square">
            <a:spAutoFit/>
          </a:bodyPr>
          <a:lstStyle/>
          <a:p>
            <a:r>
              <a:rPr lang="en-US" sz="2400" dirty="0"/>
              <a:t>Tables work great for looking up individual values, but they don’t reveal trends, patterns, and exceptions very well.</a:t>
            </a:r>
          </a:p>
        </p:txBody>
      </p:sp>
    </p:spTree>
    <p:extLst>
      <p:ext uri="{BB962C8B-B14F-4D97-AF65-F5344CB8AC3E}">
        <p14:creationId xmlns:p14="http://schemas.microsoft.com/office/powerpoint/2010/main" val="3270474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868" t="16071" r="20352" b="10119"/>
          <a:stretch/>
        </p:blipFill>
        <p:spPr bwMode="auto">
          <a:xfrm>
            <a:off x="533400" y="87084"/>
            <a:ext cx="7387772" cy="5399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858982" y="5410200"/>
            <a:ext cx="7142018" cy="830997"/>
          </a:xfrm>
          <a:prstGeom prst="rect">
            <a:avLst/>
          </a:prstGeom>
        </p:spPr>
        <p:txBody>
          <a:bodyPr wrap="square">
            <a:spAutoFit/>
          </a:bodyPr>
          <a:lstStyle/>
          <a:p>
            <a:r>
              <a:rPr lang="en-US" sz="2400" dirty="0" smtClean="0"/>
              <a:t>By </a:t>
            </a:r>
            <a:r>
              <a:rPr lang="en-US" sz="2400" dirty="0"/>
              <a:t>expressing this same information visually, giving shape to the data, the trends come alive.</a:t>
            </a:r>
          </a:p>
        </p:txBody>
      </p:sp>
    </p:spTree>
    <p:extLst>
      <p:ext uri="{BB962C8B-B14F-4D97-AF65-F5344CB8AC3E}">
        <p14:creationId xmlns:p14="http://schemas.microsoft.com/office/powerpoint/2010/main" val="13782151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2893" t="21974" r="22112" b="6796"/>
          <a:stretch/>
        </p:blipFill>
        <p:spPr bwMode="auto">
          <a:xfrm>
            <a:off x="0" y="71873"/>
            <a:ext cx="7655625" cy="5210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52400" y="5410200"/>
            <a:ext cx="8839200" cy="923330"/>
          </a:xfrm>
          <a:prstGeom prst="rect">
            <a:avLst/>
          </a:prstGeom>
        </p:spPr>
        <p:txBody>
          <a:bodyPr wrap="square">
            <a:spAutoFit/>
          </a:bodyPr>
          <a:lstStyle/>
          <a:p>
            <a:r>
              <a:rPr lang="en-US" dirty="0" smtClean="0"/>
              <a:t>The </a:t>
            </a:r>
            <a:r>
              <a:rPr lang="en-US" dirty="0"/>
              <a:t>fact that job satisfaction for employees without a college degree decreases significantly in their later years doesn’t jump out at you when you examine the table, but it is immediately obvious when you examine the graph.</a:t>
            </a:r>
          </a:p>
        </p:txBody>
      </p:sp>
    </p:spTree>
    <p:extLst>
      <p:ext uri="{BB962C8B-B14F-4D97-AF65-F5344CB8AC3E}">
        <p14:creationId xmlns:p14="http://schemas.microsoft.com/office/powerpoint/2010/main" val="7236908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4318" t="19841" r="21690" b="6250"/>
          <a:stretch/>
        </p:blipFill>
        <p:spPr bwMode="auto">
          <a:xfrm>
            <a:off x="1257300" y="180109"/>
            <a:ext cx="7543800" cy="5805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28600" y="3352800"/>
            <a:ext cx="3048000" cy="2862322"/>
          </a:xfrm>
          <a:prstGeom prst="rect">
            <a:avLst/>
          </a:prstGeom>
        </p:spPr>
        <p:txBody>
          <a:bodyPr wrap="square">
            <a:spAutoFit/>
          </a:bodyPr>
          <a:lstStyle/>
          <a:p>
            <a:r>
              <a:rPr lang="en-US" dirty="0"/>
              <a:t>The type of graph </a:t>
            </a:r>
            <a:r>
              <a:rPr lang="en-US" dirty="0" smtClean="0"/>
              <a:t>selected </a:t>
            </a:r>
            <a:r>
              <a:rPr lang="en-US" dirty="0"/>
              <a:t>and the way it’s designed also have great impact on the message </a:t>
            </a:r>
            <a:r>
              <a:rPr lang="en-US" dirty="0" smtClean="0"/>
              <a:t>communicated</a:t>
            </a:r>
            <a:r>
              <a:rPr lang="en-US" dirty="0"/>
              <a:t>. </a:t>
            </a:r>
            <a:r>
              <a:rPr lang="en-US" dirty="0"/>
              <a:t>S</a:t>
            </a:r>
            <a:r>
              <a:rPr lang="en-US" dirty="0" smtClean="0"/>
              <a:t>imply </a:t>
            </a:r>
            <a:r>
              <a:rPr lang="en-US" dirty="0"/>
              <a:t>switching from a line graph to a bar graph, the decrease in job satisfaction among those without college degrees in their later years is no longer as obvious.</a:t>
            </a:r>
          </a:p>
        </p:txBody>
      </p:sp>
    </p:spTree>
    <p:extLst>
      <p:ext uri="{BB962C8B-B14F-4D97-AF65-F5344CB8AC3E}">
        <p14:creationId xmlns:p14="http://schemas.microsoft.com/office/powerpoint/2010/main" val="26976936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063" t="13889" r="22359" b="11508"/>
          <a:stretch/>
        </p:blipFill>
        <p:spPr bwMode="auto">
          <a:xfrm>
            <a:off x="505691" y="78838"/>
            <a:ext cx="8011887" cy="5457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05691" y="5715000"/>
            <a:ext cx="8333509" cy="646331"/>
          </a:xfrm>
          <a:prstGeom prst="rect">
            <a:avLst/>
          </a:prstGeom>
        </p:spPr>
        <p:txBody>
          <a:bodyPr wrap="square">
            <a:spAutoFit/>
          </a:bodyPr>
          <a:lstStyle/>
          <a:p>
            <a:r>
              <a:rPr lang="en-US" dirty="0"/>
              <a:t>Each of these graphs illustrates a different type of quantitative relationship. </a:t>
            </a:r>
            <a:endParaRPr lang="en-US" dirty="0" smtClean="0"/>
          </a:p>
          <a:p>
            <a:r>
              <a:rPr lang="en-US" dirty="0" smtClean="0"/>
              <a:t>The interesting </a:t>
            </a:r>
            <a:r>
              <a:rPr lang="en-US" dirty="0"/>
              <a:t>and important content of a graph always involves relationships</a:t>
            </a:r>
          </a:p>
        </p:txBody>
      </p:sp>
    </p:spTree>
    <p:extLst>
      <p:ext uri="{BB962C8B-B14F-4D97-AF65-F5344CB8AC3E}">
        <p14:creationId xmlns:p14="http://schemas.microsoft.com/office/powerpoint/2010/main" val="12756105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199" t="17659" r="26487" b="22024"/>
          <a:stretch/>
        </p:blipFill>
        <p:spPr bwMode="auto">
          <a:xfrm>
            <a:off x="1143000" y="685800"/>
            <a:ext cx="7239000" cy="4784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15315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755" t="13889" r="22220" b="14287"/>
          <a:stretch/>
        </p:blipFill>
        <p:spPr bwMode="auto">
          <a:xfrm>
            <a:off x="25401" y="304800"/>
            <a:ext cx="7289800" cy="5254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09600" y="5791200"/>
            <a:ext cx="7391400" cy="923330"/>
          </a:xfrm>
          <a:prstGeom prst="rect">
            <a:avLst/>
          </a:prstGeom>
        </p:spPr>
        <p:txBody>
          <a:bodyPr wrap="square">
            <a:spAutoFit/>
          </a:bodyPr>
          <a:lstStyle/>
          <a:p>
            <a:r>
              <a:rPr lang="en-US" dirty="0"/>
              <a:t>This graph features the relationships between values as they change through time, which is perhaps the most common quantitative relationship that you need to communicate.</a:t>
            </a:r>
          </a:p>
        </p:txBody>
      </p:sp>
    </p:spTree>
    <p:extLst>
      <p:ext uri="{BB962C8B-B14F-4D97-AF65-F5344CB8AC3E}">
        <p14:creationId xmlns:p14="http://schemas.microsoft.com/office/powerpoint/2010/main" val="3846176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641" t="15080" r="21132" b="8730"/>
          <a:stretch/>
        </p:blipFill>
        <p:spPr bwMode="auto">
          <a:xfrm>
            <a:off x="228600" y="76200"/>
            <a:ext cx="7445830" cy="5573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87928" y="5701146"/>
            <a:ext cx="7848600" cy="923330"/>
          </a:xfrm>
          <a:prstGeom prst="rect">
            <a:avLst/>
          </a:prstGeom>
        </p:spPr>
        <p:txBody>
          <a:bodyPr wrap="square">
            <a:spAutoFit/>
          </a:bodyPr>
          <a:lstStyle/>
          <a:p>
            <a:r>
              <a:rPr lang="en-US" dirty="0"/>
              <a:t>Here’s an attempt to display a time-series relationship regarding HIV diagnoses, which works fairly well, but the trend and patterns could be much more clearly displayed.</a:t>
            </a:r>
          </a:p>
        </p:txBody>
      </p:sp>
    </p:spTree>
    <p:extLst>
      <p:ext uri="{BB962C8B-B14F-4D97-AF65-F5344CB8AC3E}">
        <p14:creationId xmlns:p14="http://schemas.microsoft.com/office/powerpoint/2010/main" val="39579594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206" t="18550" r="24369" b="8632"/>
          <a:stretch/>
        </p:blipFill>
        <p:spPr bwMode="auto">
          <a:xfrm>
            <a:off x="1711036" y="228600"/>
            <a:ext cx="7467600" cy="5944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52400" y="692727"/>
            <a:ext cx="1905000" cy="5632311"/>
          </a:xfrm>
          <a:prstGeom prst="rect">
            <a:avLst/>
          </a:prstGeom>
        </p:spPr>
        <p:txBody>
          <a:bodyPr wrap="square">
            <a:spAutoFit/>
          </a:bodyPr>
          <a:lstStyle/>
          <a:p>
            <a:r>
              <a:rPr lang="en-US" dirty="0" smtClean="0"/>
              <a:t>Here’s </a:t>
            </a:r>
            <a:r>
              <a:rPr lang="en-US" dirty="0"/>
              <a:t>the same exact data presented in two ways</a:t>
            </a:r>
            <a:r>
              <a:rPr lang="en-US" dirty="0" smtClean="0"/>
              <a:t>: top </a:t>
            </a:r>
            <a:r>
              <a:rPr lang="en-US" dirty="0"/>
              <a:t>graph uses bars and the bottom graph uses a line. Which displays the shape </a:t>
            </a:r>
            <a:r>
              <a:rPr lang="en-US" dirty="0" smtClean="0"/>
              <a:t>of change through  time </a:t>
            </a:r>
            <a:r>
              <a:rPr lang="en-US" dirty="0"/>
              <a:t>more clearly? </a:t>
            </a:r>
            <a:endParaRPr lang="en-US" dirty="0" smtClean="0"/>
          </a:p>
          <a:p>
            <a:r>
              <a:rPr lang="en-US" b="1" dirty="0" smtClean="0"/>
              <a:t>Bars</a:t>
            </a:r>
            <a:r>
              <a:rPr lang="en-US" dirty="0" smtClean="0"/>
              <a:t> </a:t>
            </a:r>
            <a:r>
              <a:rPr lang="en-US" dirty="0"/>
              <a:t>work well for comparing </a:t>
            </a:r>
            <a:r>
              <a:rPr lang="en-US" b="1" dirty="0"/>
              <a:t>individual values </a:t>
            </a:r>
            <a:r>
              <a:rPr lang="en-US" dirty="0"/>
              <a:t>to one another, but </a:t>
            </a:r>
            <a:r>
              <a:rPr lang="en-US" b="1" dirty="0"/>
              <a:t>lines show the shape of change through time</a:t>
            </a:r>
            <a:r>
              <a:rPr lang="en-US" dirty="0"/>
              <a:t> much more clearly</a:t>
            </a:r>
          </a:p>
        </p:txBody>
      </p:sp>
    </p:spTree>
    <p:extLst>
      <p:ext uri="{BB962C8B-B14F-4D97-AF65-F5344CB8AC3E}">
        <p14:creationId xmlns:p14="http://schemas.microsoft.com/office/powerpoint/2010/main" val="35505699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637" t="13889" r="21466" b="9127"/>
          <a:stretch/>
        </p:blipFill>
        <p:spPr bwMode="auto">
          <a:xfrm>
            <a:off x="1371600" y="-152400"/>
            <a:ext cx="7532915" cy="5631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24690" y="5649686"/>
            <a:ext cx="8922327" cy="923330"/>
          </a:xfrm>
          <a:prstGeom prst="rect">
            <a:avLst/>
          </a:prstGeom>
        </p:spPr>
        <p:txBody>
          <a:bodyPr wrap="square">
            <a:spAutoFit/>
          </a:bodyPr>
          <a:lstStyle/>
          <a:p>
            <a:r>
              <a:rPr lang="en-US" dirty="0"/>
              <a:t>T</a:t>
            </a:r>
            <a:r>
              <a:rPr lang="en-US" dirty="0" smtClean="0"/>
              <a:t>his </a:t>
            </a:r>
            <a:r>
              <a:rPr lang="en-US" dirty="0"/>
              <a:t>graph features a different relationship between the values. The values are arranged in order of size, </a:t>
            </a:r>
            <a:r>
              <a:rPr lang="en-US" dirty="0" smtClean="0"/>
              <a:t>from </a:t>
            </a:r>
            <a:r>
              <a:rPr lang="en-US" dirty="0"/>
              <a:t>big to small. Arranging values sequentially makes them easier to compare to one another and directly communicates the relationship of rank.</a:t>
            </a:r>
          </a:p>
        </p:txBody>
      </p:sp>
    </p:spTree>
    <p:extLst>
      <p:ext uri="{BB962C8B-B14F-4D97-AF65-F5344CB8AC3E}">
        <p14:creationId xmlns:p14="http://schemas.microsoft.com/office/powerpoint/2010/main" val="18011810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762000"/>
            <a:ext cx="8458200" cy="3108543"/>
          </a:xfrm>
          <a:prstGeom prst="rect">
            <a:avLst/>
          </a:prstGeom>
        </p:spPr>
        <p:txBody>
          <a:bodyPr wrap="square">
            <a:spAutoFit/>
          </a:bodyPr>
          <a:lstStyle/>
          <a:p>
            <a:pPr marL="457200" indent="-457200">
              <a:buFont typeface="Arial" pitchFamily="34" charset="0"/>
              <a:buChar char="•"/>
            </a:pPr>
            <a:r>
              <a:rPr lang="en-US" sz="2800" dirty="0"/>
              <a:t>We live in the so-called information age. </a:t>
            </a:r>
            <a:endParaRPr lang="en-US" sz="2800" dirty="0" smtClean="0"/>
          </a:p>
          <a:p>
            <a:pPr marL="457200" indent="-457200">
              <a:buFont typeface="Arial" pitchFamily="34" charset="0"/>
              <a:buChar char="•"/>
            </a:pPr>
            <a:r>
              <a:rPr lang="en-US" sz="2800" dirty="0" smtClean="0"/>
              <a:t>We </a:t>
            </a:r>
            <a:r>
              <a:rPr lang="en-US" sz="2800" dirty="0"/>
              <a:t>have far more data than we’ve ever had, but our ability to make good use of it hasn’t caught up. </a:t>
            </a:r>
            <a:endParaRPr lang="en-US" sz="2800" dirty="0" smtClean="0"/>
          </a:p>
          <a:p>
            <a:pPr marL="457200" indent="-457200">
              <a:buFont typeface="Arial" pitchFamily="34" charset="0"/>
              <a:buChar char="•"/>
            </a:pPr>
            <a:endParaRPr lang="en-US" sz="2800" dirty="0"/>
          </a:p>
          <a:p>
            <a:pPr marL="457200" indent="-457200">
              <a:buFont typeface="Arial" pitchFamily="34" charset="0"/>
              <a:buChar char="•"/>
            </a:pPr>
            <a:r>
              <a:rPr lang="en-US" sz="2800" dirty="0" smtClean="0"/>
              <a:t>Information </a:t>
            </a:r>
            <a:r>
              <a:rPr lang="en-US" sz="2800" dirty="0"/>
              <a:t>is useless until we understand what it means and can clearly communicate that meaning to those who need </a:t>
            </a:r>
            <a:r>
              <a:rPr lang="en-US" sz="2800" dirty="0" smtClean="0"/>
              <a:t>it</a:t>
            </a:r>
            <a:endParaRPr lang="en-US" sz="2800" dirty="0"/>
          </a:p>
        </p:txBody>
      </p:sp>
    </p:spTree>
    <p:extLst>
      <p:ext uri="{BB962C8B-B14F-4D97-AF65-F5344CB8AC3E}">
        <p14:creationId xmlns:p14="http://schemas.microsoft.com/office/powerpoint/2010/main" val="26094578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976" t="17262" r="19570" b="6274"/>
          <a:stretch/>
        </p:blipFill>
        <p:spPr bwMode="auto">
          <a:xfrm>
            <a:off x="-152400" y="304800"/>
            <a:ext cx="8062686" cy="5929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391400" y="27709"/>
            <a:ext cx="1752600" cy="6740307"/>
          </a:xfrm>
          <a:prstGeom prst="rect">
            <a:avLst/>
          </a:prstGeom>
        </p:spPr>
        <p:txBody>
          <a:bodyPr wrap="square">
            <a:spAutoFit/>
          </a:bodyPr>
          <a:lstStyle/>
          <a:p>
            <a:r>
              <a:rPr lang="en-US" sz="1600" dirty="0" smtClean="0"/>
              <a:t>In </a:t>
            </a:r>
            <a:r>
              <a:rPr lang="en-US" sz="1600" dirty="0"/>
              <a:t>the display of trauma registry injuries by county on the left, notice how difficult it is to compare the values and to get a sense of rank when they aren’t sequenced by size</a:t>
            </a:r>
            <a:r>
              <a:rPr lang="en-US" sz="1600" dirty="0" smtClean="0"/>
              <a:t>. The </a:t>
            </a:r>
            <a:r>
              <a:rPr lang="en-US" sz="1600" dirty="0"/>
              <a:t>same information is displayed on the right, this time with the counties arranged by the number of injuries. If the purpose of the display is to look up individual values, which is the only thing that alphabetical order supports, a table would work much better. </a:t>
            </a:r>
            <a:endParaRPr lang="en-US" dirty="0"/>
          </a:p>
        </p:txBody>
      </p:sp>
    </p:spTree>
    <p:extLst>
      <p:ext uri="{BB962C8B-B14F-4D97-AF65-F5344CB8AC3E}">
        <p14:creationId xmlns:p14="http://schemas.microsoft.com/office/powerpoint/2010/main" val="27729128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199" t="15080" r="19682" b="10119"/>
          <a:stretch/>
        </p:blipFill>
        <p:spPr bwMode="auto">
          <a:xfrm>
            <a:off x="685800" y="0"/>
            <a:ext cx="7561944" cy="5471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52400" y="5624945"/>
            <a:ext cx="8839200" cy="923330"/>
          </a:xfrm>
          <a:prstGeom prst="rect">
            <a:avLst/>
          </a:prstGeom>
        </p:spPr>
        <p:txBody>
          <a:bodyPr wrap="square">
            <a:spAutoFit/>
          </a:bodyPr>
          <a:lstStyle/>
          <a:p>
            <a:r>
              <a:rPr lang="en-US" dirty="0"/>
              <a:t>This graph features another relationship that is commonly displayed. </a:t>
            </a:r>
            <a:r>
              <a:rPr lang="en-US" dirty="0" smtClean="0"/>
              <a:t>If you </a:t>
            </a:r>
            <a:r>
              <a:rPr lang="en-US" dirty="0"/>
              <a:t>add the values they total 100%. </a:t>
            </a:r>
            <a:r>
              <a:rPr lang="en-US" dirty="0" smtClean="0"/>
              <a:t>It is a </a:t>
            </a:r>
            <a:r>
              <a:rPr lang="en-US" dirty="0"/>
              <a:t>part-to-whole relationship, which shows how the individual values that make up some whole relate to one another and to the whole. </a:t>
            </a:r>
          </a:p>
        </p:txBody>
      </p:sp>
    </p:spTree>
    <p:extLst>
      <p:ext uri="{BB962C8B-B14F-4D97-AF65-F5344CB8AC3E}">
        <p14:creationId xmlns:p14="http://schemas.microsoft.com/office/powerpoint/2010/main" val="76715550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314" t="15477" r="22025" b="8333"/>
          <a:stretch/>
        </p:blipFill>
        <p:spPr bwMode="auto">
          <a:xfrm>
            <a:off x="13855" y="34636"/>
            <a:ext cx="7112000" cy="5573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81000" y="5791200"/>
            <a:ext cx="8077200" cy="923330"/>
          </a:xfrm>
          <a:prstGeom prst="rect">
            <a:avLst/>
          </a:prstGeom>
        </p:spPr>
        <p:txBody>
          <a:bodyPr wrap="square">
            <a:spAutoFit/>
          </a:bodyPr>
          <a:lstStyle/>
          <a:p>
            <a:r>
              <a:rPr lang="en-US" dirty="0"/>
              <a:t>Part-to-whole relationships are typically displayed as pie charts, but they don’t communicate very effectively. If you want to see the order of items and to compare the size of one to another, with this display you would struggle,…</a:t>
            </a:r>
          </a:p>
        </p:txBody>
      </p:sp>
    </p:spTree>
    <p:extLst>
      <p:ext uri="{BB962C8B-B14F-4D97-AF65-F5344CB8AC3E}">
        <p14:creationId xmlns:p14="http://schemas.microsoft.com/office/powerpoint/2010/main" val="68251099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864" t="14484" r="24256" b="8929"/>
          <a:stretch/>
        </p:blipFill>
        <p:spPr bwMode="auto">
          <a:xfrm>
            <a:off x="685800" y="609600"/>
            <a:ext cx="7010400" cy="5602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616260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753" t="14287" r="22248" b="10714"/>
          <a:stretch/>
        </p:blipFill>
        <p:spPr bwMode="auto">
          <a:xfrm>
            <a:off x="457200" y="152400"/>
            <a:ext cx="7286171" cy="5486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36418" y="5767956"/>
            <a:ext cx="8153400" cy="923330"/>
          </a:xfrm>
          <a:prstGeom prst="rect">
            <a:avLst/>
          </a:prstGeom>
        </p:spPr>
        <p:txBody>
          <a:bodyPr wrap="square">
            <a:spAutoFit/>
          </a:bodyPr>
          <a:lstStyle/>
          <a:p>
            <a:r>
              <a:rPr lang="en-US" dirty="0"/>
              <a:t>This graph features the next common relationship between values. This approach is used when you want to feature how one set of values differs from another reference set of values. </a:t>
            </a:r>
          </a:p>
        </p:txBody>
      </p:sp>
    </p:spTree>
    <p:extLst>
      <p:ext uri="{BB962C8B-B14F-4D97-AF65-F5344CB8AC3E}">
        <p14:creationId xmlns:p14="http://schemas.microsoft.com/office/powerpoint/2010/main" val="257492790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764" t="16551" r="22734" b="11182"/>
          <a:stretch/>
        </p:blipFill>
        <p:spPr bwMode="auto">
          <a:xfrm>
            <a:off x="304800" y="203199"/>
            <a:ext cx="7696200" cy="5588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33829" y="6096000"/>
            <a:ext cx="8610600" cy="646331"/>
          </a:xfrm>
          <a:prstGeom prst="rect">
            <a:avLst/>
          </a:prstGeom>
        </p:spPr>
        <p:txBody>
          <a:bodyPr wrap="square">
            <a:spAutoFit/>
          </a:bodyPr>
          <a:lstStyle/>
          <a:p>
            <a:r>
              <a:rPr lang="en-US" dirty="0"/>
              <a:t>The difference between the median annual household income in Utah and in the U.S. as a whole isn’t shown directly in this graph</a:t>
            </a:r>
          </a:p>
        </p:txBody>
      </p:sp>
    </p:spTree>
    <p:extLst>
      <p:ext uri="{BB962C8B-B14F-4D97-AF65-F5344CB8AC3E}">
        <p14:creationId xmlns:p14="http://schemas.microsoft.com/office/powerpoint/2010/main" val="128435613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524" t="14881" r="21914" b="17460"/>
          <a:stretch/>
        </p:blipFill>
        <p:spPr bwMode="auto">
          <a:xfrm>
            <a:off x="762000" y="228600"/>
            <a:ext cx="7489371" cy="4949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85800" y="5410200"/>
            <a:ext cx="8001000" cy="646331"/>
          </a:xfrm>
          <a:prstGeom prst="rect">
            <a:avLst/>
          </a:prstGeom>
        </p:spPr>
        <p:txBody>
          <a:bodyPr wrap="square">
            <a:spAutoFit/>
          </a:bodyPr>
          <a:lstStyle/>
          <a:p>
            <a:r>
              <a:rPr lang="en-US" dirty="0"/>
              <a:t>T</a:t>
            </a:r>
            <a:r>
              <a:rPr lang="en-US" dirty="0" smtClean="0"/>
              <a:t>his </a:t>
            </a:r>
            <a:r>
              <a:rPr lang="en-US" dirty="0"/>
              <a:t>graph directly expresses how household income in Utah has differed over time from the U.S. as a whole in positive and negative dollars.</a:t>
            </a:r>
          </a:p>
        </p:txBody>
      </p:sp>
    </p:spTree>
    <p:extLst>
      <p:ext uri="{BB962C8B-B14F-4D97-AF65-F5344CB8AC3E}">
        <p14:creationId xmlns:p14="http://schemas.microsoft.com/office/powerpoint/2010/main" val="308598046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087" t="14485" r="25310" b="6254"/>
          <a:stretch/>
        </p:blipFill>
        <p:spPr bwMode="auto">
          <a:xfrm>
            <a:off x="381000" y="0"/>
            <a:ext cx="6844145" cy="5798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225143" y="1600200"/>
            <a:ext cx="1766455" cy="3139321"/>
          </a:xfrm>
          <a:prstGeom prst="rect">
            <a:avLst/>
          </a:prstGeom>
        </p:spPr>
        <p:txBody>
          <a:bodyPr wrap="square">
            <a:spAutoFit/>
          </a:bodyPr>
          <a:lstStyle/>
          <a:p>
            <a:r>
              <a:rPr lang="en-US" dirty="0"/>
              <a:t>The relationship that this graph features the spread of a set of values from lowest to highest and the shape of their distribution across that range.</a:t>
            </a:r>
          </a:p>
        </p:txBody>
      </p:sp>
    </p:spTree>
    <p:extLst>
      <p:ext uri="{BB962C8B-B14F-4D97-AF65-F5344CB8AC3E}">
        <p14:creationId xmlns:p14="http://schemas.microsoft.com/office/powerpoint/2010/main" val="202007540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864" t="15477" r="25037" b="6250"/>
          <a:stretch/>
        </p:blipFill>
        <p:spPr bwMode="auto">
          <a:xfrm>
            <a:off x="152400" y="-7257"/>
            <a:ext cx="6908800" cy="5725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934200" y="709136"/>
            <a:ext cx="1752600" cy="4524315"/>
          </a:xfrm>
          <a:prstGeom prst="rect">
            <a:avLst/>
          </a:prstGeom>
        </p:spPr>
        <p:txBody>
          <a:bodyPr wrap="square">
            <a:spAutoFit/>
          </a:bodyPr>
          <a:lstStyle/>
          <a:p>
            <a:r>
              <a:rPr lang="en-US" dirty="0" smtClean="0"/>
              <a:t>A graph </a:t>
            </a:r>
            <a:r>
              <a:rPr lang="en-US" dirty="0"/>
              <a:t>that attempts to show the distribution of overweight children by grade separately for boys and </a:t>
            </a:r>
            <a:r>
              <a:rPr lang="en-US" dirty="0" smtClean="0"/>
              <a:t>girls. </a:t>
            </a:r>
          </a:p>
          <a:p>
            <a:r>
              <a:rPr lang="en-US" dirty="0" smtClean="0"/>
              <a:t>Doing it </a:t>
            </a:r>
            <a:r>
              <a:rPr lang="en-US" dirty="0"/>
              <a:t>in this way results in clutter that makes the patterns difficult to segregate and compare</a:t>
            </a:r>
          </a:p>
        </p:txBody>
      </p:sp>
    </p:spTree>
    <p:extLst>
      <p:ext uri="{BB962C8B-B14F-4D97-AF65-F5344CB8AC3E}">
        <p14:creationId xmlns:p14="http://schemas.microsoft.com/office/powerpoint/2010/main" val="237988155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645" t="15080" r="21690" b="13690"/>
          <a:stretch/>
        </p:blipFill>
        <p:spPr bwMode="auto">
          <a:xfrm>
            <a:off x="457200" y="6927"/>
            <a:ext cx="7356764" cy="5292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5359679"/>
            <a:ext cx="9144000" cy="1323439"/>
          </a:xfrm>
          <a:prstGeom prst="rect">
            <a:avLst/>
          </a:prstGeom>
        </p:spPr>
        <p:txBody>
          <a:bodyPr wrap="square">
            <a:spAutoFit/>
          </a:bodyPr>
          <a:lstStyle/>
          <a:p>
            <a:r>
              <a:rPr lang="en-US" sz="2000" dirty="0"/>
              <a:t>This pair of histograms—one for boys and one for girls—however, are arranged in a way that makes the patterns of each easy to see, yet still easy to compare. </a:t>
            </a:r>
          </a:p>
          <a:p>
            <a:r>
              <a:rPr lang="en-US" sz="2000" dirty="0"/>
              <a:t>Even better, by using lines rather than bars, the separate patterns can be shown in the same graph in a way that features the shape of the patterns and how they differ</a:t>
            </a:r>
            <a:r>
              <a:rPr lang="en-US" sz="2000" dirty="0" smtClean="0"/>
              <a:t>.</a:t>
            </a:r>
            <a:r>
              <a:rPr lang="en-US" sz="2000" dirty="0"/>
              <a:t> </a:t>
            </a:r>
          </a:p>
        </p:txBody>
      </p:sp>
    </p:spTree>
    <p:extLst>
      <p:ext uri="{BB962C8B-B14F-4D97-AF65-F5344CB8AC3E}">
        <p14:creationId xmlns:p14="http://schemas.microsoft.com/office/powerpoint/2010/main" val="42045697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068" t="9721" r="19459" b="6251"/>
          <a:stretch/>
        </p:blipFill>
        <p:spPr bwMode="auto">
          <a:xfrm>
            <a:off x="1676400" y="8990"/>
            <a:ext cx="7467600" cy="5558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0782" y="5654860"/>
            <a:ext cx="9123218" cy="1077218"/>
          </a:xfrm>
          <a:prstGeom prst="rect">
            <a:avLst/>
          </a:prstGeom>
        </p:spPr>
        <p:txBody>
          <a:bodyPr wrap="square">
            <a:spAutoFit/>
          </a:bodyPr>
          <a:lstStyle/>
          <a:p>
            <a:r>
              <a:rPr lang="en-US" sz="1600" dirty="0"/>
              <a:t>You stare at this graph very intently, but with increasing agitation as you try to keep any hint of confusion from crossing your face. From your peripheral vision you can see that the others in the room are smiling </a:t>
            </a:r>
            <a:r>
              <a:rPr lang="en-US" sz="1600" dirty="0" smtClean="0"/>
              <a:t>and </a:t>
            </a:r>
            <a:r>
              <a:rPr lang="en-US" sz="1600" dirty="0"/>
              <a:t>nodding with apparent understanding and approval. You feel very dumb. What you don’t realize is that you are not alone. No one can make sense of this graph.</a:t>
            </a:r>
          </a:p>
        </p:txBody>
      </p:sp>
      <p:sp>
        <p:nvSpPr>
          <p:cNvPr id="3" name="TextBox 2"/>
          <p:cNvSpPr txBox="1"/>
          <p:nvPr/>
        </p:nvSpPr>
        <p:spPr>
          <a:xfrm>
            <a:off x="152400" y="914400"/>
            <a:ext cx="1371600" cy="1754326"/>
          </a:xfrm>
          <a:prstGeom prst="rect">
            <a:avLst/>
          </a:prstGeom>
          <a:noFill/>
        </p:spPr>
        <p:txBody>
          <a:bodyPr wrap="square" rtlCol="0">
            <a:spAutoFit/>
          </a:bodyPr>
          <a:lstStyle/>
          <a:p>
            <a:r>
              <a:rPr lang="en-US" b="1" dirty="0" smtClean="0"/>
              <a:t>This graph was just presented in class by your professor:</a:t>
            </a:r>
            <a:endParaRPr lang="en-US" b="1" dirty="0"/>
          </a:p>
        </p:txBody>
      </p:sp>
    </p:spTree>
    <p:extLst>
      <p:ext uri="{BB962C8B-B14F-4D97-AF65-F5344CB8AC3E}">
        <p14:creationId xmlns:p14="http://schemas.microsoft.com/office/powerpoint/2010/main" val="198010872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761" t="15873" r="23252" b="9127"/>
          <a:stretch/>
        </p:blipFill>
        <p:spPr bwMode="auto">
          <a:xfrm>
            <a:off x="0" y="228600"/>
            <a:ext cx="6894287" cy="5486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400800" y="294144"/>
            <a:ext cx="2590800" cy="5355312"/>
          </a:xfrm>
          <a:prstGeom prst="rect">
            <a:avLst/>
          </a:prstGeom>
        </p:spPr>
        <p:txBody>
          <a:bodyPr wrap="square">
            <a:spAutoFit/>
          </a:bodyPr>
          <a:lstStyle/>
          <a:p>
            <a:r>
              <a:rPr lang="en-US" dirty="0" smtClean="0"/>
              <a:t>This </a:t>
            </a:r>
            <a:r>
              <a:rPr lang="en-US" dirty="0"/>
              <a:t>graph illustrates the last of the six relationships. Graphs such as this feature </a:t>
            </a:r>
            <a:r>
              <a:rPr lang="en-US" b="1" dirty="0"/>
              <a:t>co-relations between two paired sets of values, </a:t>
            </a:r>
            <a:r>
              <a:rPr lang="en-US" dirty="0"/>
              <a:t>so this relationship is called a correlation</a:t>
            </a:r>
            <a:r>
              <a:rPr lang="en-US" dirty="0" smtClean="0"/>
              <a:t>. Correlations </a:t>
            </a:r>
            <a:r>
              <a:rPr lang="en-US" dirty="0"/>
              <a:t>show whether two paired sets of measures, such as these purely fictional sets of income vs. health coverage data vary in relation to one another, and if so, in which direction (positive or negative) and to what degree (strong or weak). </a:t>
            </a:r>
          </a:p>
        </p:txBody>
      </p:sp>
    </p:spTree>
    <p:extLst>
      <p:ext uri="{BB962C8B-B14F-4D97-AF65-F5344CB8AC3E}">
        <p14:creationId xmlns:p14="http://schemas.microsoft.com/office/powerpoint/2010/main" val="321499313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083" t="15080" r="19905" b="10318"/>
          <a:stretch/>
        </p:blipFill>
        <p:spPr bwMode="auto">
          <a:xfrm>
            <a:off x="381000" y="152400"/>
            <a:ext cx="7678057" cy="5457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4636" y="5598655"/>
            <a:ext cx="9144000" cy="1200329"/>
          </a:xfrm>
          <a:prstGeom prst="rect">
            <a:avLst/>
          </a:prstGeom>
        </p:spPr>
        <p:txBody>
          <a:bodyPr wrap="square">
            <a:spAutoFit/>
          </a:bodyPr>
          <a:lstStyle/>
          <a:p>
            <a:r>
              <a:rPr lang="en-US" dirty="0"/>
              <a:t>B</a:t>
            </a:r>
            <a:r>
              <a:rPr lang="en-US" dirty="0" smtClean="0"/>
              <a:t>ased </a:t>
            </a:r>
            <a:r>
              <a:rPr lang="en-US" dirty="0"/>
              <a:t>on WHO data, </a:t>
            </a:r>
            <a:r>
              <a:rPr lang="en-US" dirty="0" smtClean="0"/>
              <a:t>this graph explores </a:t>
            </a:r>
            <a:r>
              <a:rPr lang="en-US" dirty="0"/>
              <a:t>the correlation between adult literacy and fertility rate by country. A correlation clearly exists: higher literacy corresponds to lower rates of fertility. It is also clear from this display that the highest rates of fertility all occur in Africa (the blue circles), </a:t>
            </a:r>
            <a:r>
              <a:rPr lang="en-US" dirty="0" smtClean="0"/>
              <a:t>with </a:t>
            </a:r>
            <a:r>
              <a:rPr lang="en-US" dirty="0"/>
              <a:t>the one exception of Yemen (the one green circle at the high end of fertility).</a:t>
            </a:r>
          </a:p>
        </p:txBody>
      </p:sp>
    </p:spTree>
    <p:extLst>
      <p:ext uri="{BB962C8B-B14F-4D97-AF65-F5344CB8AC3E}">
        <p14:creationId xmlns:p14="http://schemas.microsoft.com/office/powerpoint/2010/main" val="380592556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533" t="18453" r="22582" b="6250"/>
          <a:stretch/>
        </p:blipFill>
        <p:spPr bwMode="auto">
          <a:xfrm>
            <a:off x="152400" y="0"/>
            <a:ext cx="7696200" cy="5936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0782" y="5928434"/>
            <a:ext cx="9144000" cy="923330"/>
          </a:xfrm>
          <a:prstGeom prst="rect">
            <a:avLst/>
          </a:prstGeom>
        </p:spPr>
        <p:txBody>
          <a:bodyPr wrap="square">
            <a:spAutoFit/>
          </a:bodyPr>
          <a:lstStyle/>
          <a:p>
            <a:r>
              <a:rPr lang="en-US" dirty="0"/>
              <a:t>T</a:t>
            </a:r>
            <a:r>
              <a:rPr lang="en-US" dirty="0" smtClean="0"/>
              <a:t>ables </a:t>
            </a:r>
            <a:r>
              <a:rPr lang="en-US" dirty="0"/>
              <a:t>and graphs are made up of two types of ink: data ink and non-data ink. </a:t>
            </a:r>
            <a:r>
              <a:rPr lang="en-US" dirty="0" smtClean="0"/>
              <a:t>The </a:t>
            </a:r>
            <a:r>
              <a:rPr lang="en-US" dirty="0"/>
              <a:t>ratio of ink used to display data to the total ink should be high. In other words, ink that is used to display anything that isn’t data should be reduced to a minimum</a:t>
            </a:r>
          </a:p>
        </p:txBody>
      </p:sp>
    </p:spTree>
    <p:extLst>
      <p:ext uri="{BB962C8B-B14F-4D97-AF65-F5344CB8AC3E}">
        <p14:creationId xmlns:p14="http://schemas.microsoft.com/office/powerpoint/2010/main" val="360166275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980" t="15873" r="20686" b="14683"/>
          <a:stretch/>
        </p:blipFill>
        <p:spPr bwMode="auto">
          <a:xfrm>
            <a:off x="609600" y="228600"/>
            <a:ext cx="7329715" cy="5080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838200" y="5029200"/>
            <a:ext cx="4572000" cy="1631216"/>
          </a:xfrm>
          <a:prstGeom prst="rect">
            <a:avLst/>
          </a:prstGeom>
        </p:spPr>
        <p:txBody>
          <a:bodyPr>
            <a:spAutoFit/>
          </a:bodyPr>
          <a:lstStyle/>
          <a:p>
            <a:r>
              <a:rPr lang="en-US" sz="2000" dirty="0"/>
              <a:t>This is the kind of graph that software products, including Excel, encourage us to create. They give us an infinite selection of poorly-designed graphs from which to choose </a:t>
            </a:r>
          </a:p>
        </p:txBody>
      </p:sp>
    </p:spTree>
    <p:extLst>
      <p:ext uri="{BB962C8B-B14F-4D97-AF65-F5344CB8AC3E}">
        <p14:creationId xmlns:p14="http://schemas.microsoft.com/office/powerpoint/2010/main" val="229910301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757" t="15476" r="22805" b="10516"/>
          <a:stretch/>
        </p:blipFill>
        <p:spPr bwMode="auto">
          <a:xfrm>
            <a:off x="304800" y="152400"/>
            <a:ext cx="7082972" cy="5413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560286" y="5334000"/>
            <a:ext cx="4572000" cy="1200329"/>
          </a:xfrm>
          <a:prstGeom prst="rect">
            <a:avLst/>
          </a:prstGeom>
        </p:spPr>
        <p:txBody>
          <a:bodyPr>
            <a:spAutoFit/>
          </a:bodyPr>
          <a:lstStyle/>
          <a:p>
            <a:r>
              <a:rPr lang="en-US" sz="2400" dirty="0" smtClean="0"/>
              <a:t>We have </a:t>
            </a:r>
            <a:r>
              <a:rPr lang="en-US" sz="2400" dirty="0"/>
              <a:t>now removed the useless 3-D effects and angle, which makes the data easier to read</a:t>
            </a:r>
          </a:p>
        </p:txBody>
      </p:sp>
    </p:spTree>
    <p:extLst>
      <p:ext uri="{BB962C8B-B14F-4D97-AF65-F5344CB8AC3E}">
        <p14:creationId xmlns:p14="http://schemas.microsoft.com/office/powerpoint/2010/main" val="286007427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872" t="14286" r="23475" b="8730"/>
          <a:stretch/>
        </p:blipFill>
        <p:spPr bwMode="auto">
          <a:xfrm>
            <a:off x="381000" y="0"/>
            <a:ext cx="6850744" cy="5631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295400" y="5816209"/>
            <a:ext cx="7010400" cy="461665"/>
          </a:xfrm>
          <a:prstGeom prst="rect">
            <a:avLst/>
          </a:prstGeom>
        </p:spPr>
        <p:txBody>
          <a:bodyPr wrap="square">
            <a:spAutoFit/>
          </a:bodyPr>
          <a:lstStyle/>
          <a:p>
            <a:r>
              <a:rPr lang="en-US" sz="2400" dirty="0" smtClean="0"/>
              <a:t>We have </a:t>
            </a:r>
            <a:r>
              <a:rPr lang="en-US" sz="2400" dirty="0"/>
              <a:t>now removed the background fill color.</a:t>
            </a:r>
          </a:p>
        </p:txBody>
      </p:sp>
    </p:spTree>
    <p:extLst>
      <p:ext uri="{BB962C8B-B14F-4D97-AF65-F5344CB8AC3E}">
        <p14:creationId xmlns:p14="http://schemas.microsoft.com/office/powerpoint/2010/main" val="38629847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083" t="15674" r="22806" b="14087"/>
          <a:stretch/>
        </p:blipFill>
        <p:spPr bwMode="auto">
          <a:xfrm>
            <a:off x="32657" y="304800"/>
            <a:ext cx="7300686" cy="5138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62000" y="5791200"/>
            <a:ext cx="7010400" cy="461665"/>
          </a:xfrm>
          <a:prstGeom prst="rect">
            <a:avLst/>
          </a:prstGeom>
        </p:spPr>
        <p:txBody>
          <a:bodyPr wrap="square">
            <a:spAutoFit/>
          </a:bodyPr>
          <a:lstStyle/>
          <a:p>
            <a:r>
              <a:rPr lang="en-US" sz="2400" dirty="0" smtClean="0"/>
              <a:t>We have </a:t>
            </a:r>
            <a:r>
              <a:rPr lang="en-US" sz="2400" dirty="0"/>
              <a:t>now replaced the silly cones with regular bars</a:t>
            </a:r>
          </a:p>
        </p:txBody>
      </p:sp>
    </p:spTree>
    <p:extLst>
      <p:ext uri="{BB962C8B-B14F-4D97-AF65-F5344CB8AC3E}">
        <p14:creationId xmlns:p14="http://schemas.microsoft.com/office/powerpoint/2010/main" val="145502319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637" t="15278" r="23698" b="11706"/>
          <a:stretch/>
        </p:blipFill>
        <p:spPr bwMode="auto">
          <a:xfrm>
            <a:off x="609600" y="304800"/>
            <a:ext cx="7242629" cy="5341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97873" y="5791200"/>
            <a:ext cx="8839200" cy="923330"/>
          </a:xfrm>
          <a:prstGeom prst="rect">
            <a:avLst/>
          </a:prstGeom>
        </p:spPr>
        <p:txBody>
          <a:bodyPr wrap="square">
            <a:spAutoFit/>
          </a:bodyPr>
          <a:lstStyle/>
          <a:p>
            <a:r>
              <a:rPr lang="en-US" dirty="0" smtClean="0"/>
              <a:t>We have </a:t>
            </a:r>
            <a:r>
              <a:rPr lang="en-US" dirty="0"/>
              <a:t>now removed the tick marks, which aren’t necessary. Tick marks are not needed to separate the months along the X-axis and because horizontal grid lines are being displayed, there is no need for tick marks on the Y-axis either.</a:t>
            </a:r>
          </a:p>
        </p:txBody>
      </p:sp>
    </p:spTree>
    <p:extLst>
      <p:ext uri="{BB962C8B-B14F-4D97-AF65-F5344CB8AC3E}">
        <p14:creationId xmlns:p14="http://schemas.microsoft.com/office/powerpoint/2010/main" val="243506882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753" t="14484" r="23363" b="10714"/>
          <a:stretch/>
        </p:blipFill>
        <p:spPr bwMode="auto">
          <a:xfrm>
            <a:off x="304800" y="152400"/>
            <a:ext cx="7141028" cy="5471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197428" y="5849858"/>
            <a:ext cx="6248400" cy="400110"/>
          </a:xfrm>
          <a:prstGeom prst="rect">
            <a:avLst/>
          </a:prstGeom>
        </p:spPr>
        <p:txBody>
          <a:bodyPr wrap="square">
            <a:spAutoFit/>
          </a:bodyPr>
          <a:lstStyle/>
          <a:p>
            <a:r>
              <a:rPr lang="en-US" sz="2000" dirty="0" smtClean="0"/>
              <a:t>We </a:t>
            </a:r>
            <a:r>
              <a:rPr lang="en-US" sz="2000" dirty="0"/>
              <a:t>have now enlarged the text, making it easier to read</a:t>
            </a:r>
          </a:p>
        </p:txBody>
      </p:sp>
    </p:spTree>
    <p:extLst>
      <p:ext uri="{BB962C8B-B14F-4D97-AF65-F5344CB8AC3E}">
        <p14:creationId xmlns:p14="http://schemas.microsoft.com/office/powerpoint/2010/main" val="284870281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422" t="14286" r="22471" b="12500"/>
          <a:stretch/>
        </p:blipFill>
        <p:spPr bwMode="auto">
          <a:xfrm>
            <a:off x="381000" y="228600"/>
            <a:ext cx="7170059" cy="5355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80999" y="5891704"/>
            <a:ext cx="8458201" cy="707886"/>
          </a:xfrm>
          <a:prstGeom prst="rect">
            <a:avLst/>
          </a:prstGeom>
        </p:spPr>
        <p:txBody>
          <a:bodyPr wrap="square">
            <a:spAutoFit/>
          </a:bodyPr>
          <a:lstStyle/>
          <a:p>
            <a:r>
              <a:rPr lang="en-US" sz="2000" dirty="0" smtClean="0"/>
              <a:t>We </a:t>
            </a:r>
            <a:r>
              <a:rPr lang="en-US" sz="2000" dirty="0"/>
              <a:t>have now </a:t>
            </a:r>
            <a:r>
              <a:rPr lang="en-US" sz="2000" dirty="0" smtClean="0"/>
              <a:t>removed the </a:t>
            </a:r>
            <a:r>
              <a:rPr lang="en-US" sz="2000" dirty="0"/>
              <a:t>unnecessary decimal places in the dollar amounts along the Y-axis.</a:t>
            </a:r>
          </a:p>
        </p:txBody>
      </p:sp>
    </p:spTree>
    <p:extLst>
      <p:ext uri="{BB962C8B-B14F-4D97-AF65-F5344CB8AC3E}">
        <p14:creationId xmlns:p14="http://schemas.microsoft.com/office/powerpoint/2010/main" val="1486752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3182" y="228600"/>
            <a:ext cx="8763000" cy="2554545"/>
          </a:xfrm>
          <a:prstGeom prst="rect">
            <a:avLst/>
          </a:prstGeom>
        </p:spPr>
        <p:txBody>
          <a:bodyPr wrap="square">
            <a:spAutoFit/>
          </a:bodyPr>
          <a:lstStyle/>
          <a:p>
            <a:pPr marL="285750" indent="-285750">
              <a:buFont typeface="Arial" pitchFamily="34" charset="0"/>
              <a:buChar char="•"/>
            </a:pPr>
            <a:r>
              <a:rPr lang="en-US" sz="2000" dirty="0" smtClean="0"/>
              <a:t>Quantitative </a:t>
            </a:r>
            <a:r>
              <a:rPr lang="en-US" sz="2000" dirty="0"/>
              <a:t>data </a:t>
            </a:r>
            <a:endParaRPr lang="en-US" sz="2000" dirty="0" smtClean="0"/>
          </a:p>
          <a:p>
            <a:pPr marL="285750" indent="-285750">
              <a:buFont typeface="Arial" pitchFamily="34" charset="0"/>
              <a:buChar char="•"/>
            </a:pPr>
            <a:r>
              <a:rPr lang="en-US" sz="2000" dirty="0" smtClean="0"/>
              <a:t>measure </a:t>
            </a:r>
            <a:r>
              <a:rPr lang="en-US" sz="2000" dirty="0"/>
              <a:t>the health of our organizations, to identify opportunities, and to anticipate the future.</a:t>
            </a:r>
          </a:p>
          <a:p>
            <a:pPr marL="285750" indent="-285750">
              <a:buFont typeface="Arial" pitchFamily="34" charset="0"/>
              <a:buChar char="•"/>
            </a:pPr>
            <a:endParaRPr lang="en-US" sz="2000" dirty="0" smtClean="0"/>
          </a:p>
          <a:p>
            <a:pPr marL="285750" indent="-285750">
              <a:buFont typeface="Arial" pitchFamily="34" charset="0"/>
              <a:buChar char="•"/>
            </a:pPr>
            <a:r>
              <a:rPr lang="en-US" sz="2000" dirty="0" smtClean="0"/>
              <a:t>Despite great progress in our ability to gather and warehouse data, we’re still missing the boat if we don’t communicate the numbers effectively. Contrary </a:t>
            </a:r>
            <a:r>
              <a:rPr lang="en-US" sz="2000" dirty="0"/>
              <a:t>to popular wisdom, information cannot always speak for itself.</a:t>
            </a:r>
          </a:p>
          <a:p>
            <a:pPr marL="285750" indent="-285750">
              <a:buFont typeface="Arial" pitchFamily="34" charset="0"/>
              <a:buChar char="•"/>
            </a:pPr>
            <a:endParaRPr lang="en-US" sz="2000" dirty="0" smtClean="0"/>
          </a:p>
        </p:txBody>
      </p:sp>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124" t="16100" r="19905" b="12021"/>
          <a:stretch/>
        </p:blipFill>
        <p:spPr bwMode="auto">
          <a:xfrm>
            <a:off x="990600" y="2590800"/>
            <a:ext cx="6324600" cy="3995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611763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422" t="17659" r="21579" b="8135"/>
          <a:stretch/>
        </p:blipFill>
        <p:spPr bwMode="auto">
          <a:xfrm>
            <a:off x="533400" y="152400"/>
            <a:ext cx="7286173" cy="5428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09600" y="5791200"/>
            <a:ext cx="7772400" cy="646331"/>
          </a:xfrm>
          <a:prstGeom prst="rect">
            <a:avLst/>
          </a:prstGeom>
        </p:spPr>
        <p:txBody>
          <a:bodyPr wrap="square">
            <a:spAutoFit/>
          </a:bodyPr>
          <a:lstStyle/>
          <a:p>
            <a:r>
              <a:rPr lang="en-US" dirty="0"/>
              <a:t>We have now removed the redundant dollar signs and labeled the unit of measure (U.S. $) clearly.</a:t>
            </a:r>
          </a:p>
        </p:txBody>
      </p:sp>
    </p:spTree>
    <p:extLst>
      <p:ext uri="{BB962C8B-B14F-4D97-AF65-F5344CB8AC3E}">
        <p14:creationId xmlns:p14="http://schemas.microsoft.com/office/powerpoint/2010/main" val="353380864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645" t="15674" r="21802" b="8333"/>
          <a:stretch/>
        </p:blipFill>
        <p:spPr bwMode="auto">
          <a:xfrm>
            <a:off x="609600" y="76200"/>
            <a:ext cx="7228114" cy="5558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85800" y="5809565"/>
            <a:ext cx="7848600" cy="646331"/>
          </a:xfrm>
          <a:prstGeom prst="rect">
            <a:avLst/>
          </a:prstGeom>
        </p:spPr>
        <p:txBody>
          <a:bodyPr wrap="square">
            <a:spAutoFit/>
          </a:bodyPr>
          <a:lstStyle/>
          <a:p>
            <a:r>
              <a:rPr lang="en-US" dirty="0"/>
              <a:t>We have now </a:t>
            </a:r>
            <a:r>
              <a:rPr lang="en-US" dirty="0" smtClean="0"/>
              <a:t>reoriented the </a:t>
            </a:r>
            <a:r>
              <a:rPr lang="en-US" dirty="0"/>
              <a:t>Y-axis label to the horizontal and placed it above the axis to make it easier to read.</a:t>
            </a:r>
          </a:p>
        </p:txBody>
      </p:sp>
    </p:spTree>
    <p:extLst>
      <p:ext uri="{BB962C8B-B14F-4D97-AF65-F5344CB8AC3E}">
        <p14:creationId xmlns:p14="http://schemas.microsoft.com/office/powerpoint/2010/main" val="237539382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529" t="16071" r="23475" b="9722"/>
          <a:stretch/>
        </p:blipFill>
        <p:spPr bwMode="auto">
          <a:xfrm>
            <a:off x="152400" y="152400"/>
            <a:ext cx="7155544" cy="5428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62000" y="5934670"/>
            <a:ext cx="7620000" cy="646331"/>
          </a:xfrm>
          <a:prstGeom prst="rect">
            <a:avLst/>
          </a:prstGeom>
        </p:spPr>
        <p:txBody>
          <a:bodyPr wrap="square">
            <a:spAutoFit/>
          </a:bodyPr>
          <a:lstStyle/>
          <a:p>
            <a:r>
              <a:rPr lang="en-US" dirty="0"/>
              <a:t>We have now </a:t>
            </a:r>
            <a:r>
              <a:rPr lang="en-US" dirty="0" smtClean="0"/>
              <a:t>reoriented and </a:t>
            </a:r>
            <a:r>
              <a:rPr lang="en-US" dirty="0"/>
              <a:t>repositioned the legend to make it easier to associate it with the data bars.</a:t>
            </a:r>
          </a:p>
        </p:txBody>
      </p:sp>
    </p:spTree>
    <p:extLst>
      <p:ext uri="{BB962C8B-B14F-4D97-AF65-F5344CB8AC3E}">
        <p14:creationId xmlns:p14="http://schemas.microsoft.com/office/powerpoint/2010/main" val="94327794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538" t="16468" r="23252" b="9921"/>
          <a:stretch/>
        </p:blipFill>
        <p:spPr bwMode="auto">
          <a:xfrm>
            <a:off x="457200" y="152400"/>
            <a:ext cx="6923315" cy="538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04800" y="5943600"/>
            <a:ext cx="8534400" cy="646331"/>
          </a:xfrm>
          <a:prstGeom prst="rect">
            <a:avLst/>
          </a:prstGeom>
        </p:spPr>
        <p:txBody>
          <a:bodyPr wrap="square">
            <a:spAutoFit/>
          </a:bodyPr>
          <a:lstStyle/>
          <a:p>
            <a:r>
              <a:rPr lang="en-US" dirty="0" smtClean="0"/>
              <a:t>We </a:t>
            </a:r>
            <a:r>
              <a:rPr lang="en-US" dirty="0"/>
              <a:t>have now </a:t>
            </a:r>
            <a:r>
              <a:rPr lang="en-US" dirty="0" smtClean="0"/>
              <a:t>reduced the </a:t>
            </a:r>
            <a:r>
              <a:rPr lang="en-US" dirty="0"/>
              <a:t>visual salience of the Budget values, because they are less important that the Actual values, and have done so in a way that reduced clutter.</a:t>
            </a:r>
          </a:p>
        </p:txBody>
      </p:sp>
    </p:spTree>
    <p:extLst>
      <p:ext uri="{BB962C8B-B14F-4D97-AF65-F5344CB8AC3E}">
        <p14:creationId xmlns:p14="http://schemas.microsoft.com/office/powerpoint/2010/main" val="170385435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314" t="15278" r="21244" b="10317"/>
          <a:stretch/>
        </p:blipFill>
        <p:spPr bwMode="auto">
          <a:xfrm>
            <a:off x="381000" y="152400"/>
            <a:ext cx="7213600" cy="5442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81000" y="5934739"/>
            <a:ext cx="8305800" cy="646331"/>
          </a:xfrm>
          <a:prstGeom prst="rect">
            <a:avLst/>
          </a:prstGeom>
        </p:spPr>
        <p:txBody>
          <a:bodyPr wrap="square">
            <a:spAutoFit/>
          </a:bodyPr>
          <a:lstStyle/>
          <a:p>
            <a:r>
              <a:rPr lang="en-US" dirty="0"/>
              <a:t>We have now </a:t>
            </a:r>
            <a:r>
              <a:rPr lang="en-US" dirty="0" smtClean="0"/>
              <a:t>made it </a:t>
            </a:r>
            <a:r>
              <a:rPr lang="en-US" dirty="0"/>
              <a:t>much easier to see the pattern of change through time by using lines rather than bars to represent the data.</a:t>
            </a:r>
          </a:p>
        </p:txBody>
      </p:sp>
    </p:spTree>
    <p:extLst>
      <p:ext uri="{BB962C8B-B14F-4D97-AF65-F5344CB8AC3E}">
        <p14:creationId xmlns:p14="http://schemas.microsoft.com/office/powerpoint/2010/main" val="400621387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087" t="17262" r="21690" b="6249"/>
          <a:stretch/>
        </p:blipFill>
        <p:spPr bwMode="auto">
          <a:xfrm>
            <a:off x="381000" y="76200"/>
            <a:ext cx="7315201" cy="5595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62000" y="6128266"/>
            <a:ext cx="7010400" cy="369332"/>
          </a:xfrm>
          <a:prstGeom prst="rect">
            <a:avLst/>
          </a:prstGeom>
        </p:spPr>
        <p:txBody>
          <a:bodyPr wrap="square">
            <a:spAutoFit/>
          </a:bodyPr>
          <a:lstStyle/>
          <a:p>
            <a:r>
              <a:rPr lang="en-US" dirty="0" smtClean="0"/>
              <a:t>We </a:t>
            </a:r>
            <a:r>
              <a:rPr lang="en-US" dirty="0"/>
              <a:t>have now </a:t>
            </a:r>
            <a:r>
              <a:rPr lang="en-US" dirty="0" smtClean="0"/>
              <a:t>labeled the </a:t>
            </a:r>
            <a:r>
              <a:rPr lang="en-US" dirty="0"/>
              <a:t>lines directly, removing the need for a legend</a:t>
            </a:r>
          </a:p>
        </p:txBody>
      </p:sp>
    </p:spTree>
    <p:extLst>
      <p:ext uri="{BB962C8B-B14F-4D97-AF65-F5344CB8AC3E}">
        <p14:creationId xmlns:p14="http://schemas.microsoft.com/office/powerpoint/2010/main" val="211462448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091" t="17460" r="22248" b="6250"/>
          <a:stretch/>
        </p:blipFill>
        <p:spPr bwMode="auto">
          <a:xfrm>
            <a:off x="457200" y="0"/>
            <a:ext cx="7112001" cy="5580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29491" y="5791200"/>
            <a:ext cx="8382000" cy="923330"/>
          </a:xfrm>
          <a:prstGeom prst="rect">
            <a:avLst/>
          </a:prstGeom>
        </p:spPr>
        <p:txBody>
          <a:bodyPr wrap="square">
            <a:spAutoFit/>
          </a:bodyPr>
          <a:lstStyle/>
          <a:p>
            <a:r>
              <a:rPr lang="en-US" dirty="0" smtClean="0"/>
              <a:t>We </a:t>
            </a:r>
            <a:r>
              <a:rPr lang="en-US" dirty="0"/>
              <a:t>have now changed the lines to two shades of </a:t>
            </a:r>
            <a:r>
              <a:rPr lang="en-US" dirty="0" smtClean="0"/>
              <a:t>gray to </a:t>
            </a:r>
            <a:r>
              <a:rPr lang="en-US" dirty="0"/>
              <a:t>guaranty that even if the graph is printed on a black-and-white printer or photocopier, they will still look distinctly different from one another.</a:t>
            </a:r>
          </a:p>
        </p:txBody>
      </p:sp>
    </p:spTree>
    <p:extLst>
      <p:ext uri="{BB962C8B-B14F-4D97-AF65-F5344CB8AC3E}">
        <p14:creationId xmlns:p14="http://schemas.microsoft.com/office/powerpoint/2010/main" val="379750702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087" t="18651" r="21133" b="6249"/>
          <a:stretch/>
        </p:blipFill>
        <p:spPr bwMode="auto">
          <a:xfrm>
            <a:off x="381000" y="228600"/>
            <a:ext cx="7387772" cy="549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57200" y="6045423"/>
            <a:ext cx="8305800" cy="646331"/>
          </a:xfrm>
          <a:prstGeom prst="rect">
            <a:avLst/>
          </a:prstGeom>
        </p:spPr>
        <p:txBody>
          <a:bodyPr wrap="square">
            <a:spAutoFit/>
          </a:bodyPr>
          <a:lstStyle/>
          <a:p>
            <a:r>
              <a:rPr lang="en-US" dirty="0"/>
              <a:t>We have now represented the variance of </a:t>
            </a:r>
            <a:r>
              <a:rPr lang="en-US" dirty="0" smtClean="0"/>
              <a:t>actual expenses </a:t>
            </a:r>
            <a:r>
              <a:rPr lang="en-US" dirty="0"/>
              <a:t>from the budget directly, as a single line.</a:t>
            </a:r>
          </a:p>
        </p:txBody>
      </p:sp>
    </p:spTree>
    <p:extLst>
      <p:ext uri="{BB962C8B-B14F-4D97-AF65-F5344CB8AC3E}">
        <p14:creationId xmlns:p14="http://schemas.microsoft.com/office/powerpoint/2010/main" val="161439927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539" t="17063" r="23697" b="7738"/>
          <a:stretch/>
        </p:blipFill>
        <p:spPr bwMode="auto">
          <a:xfrm>
            <a:off x="484909" y="83788"/>
            <a:ext cx="6865257" cy="5500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62000" y="5838595"/>
            <a:ext cx="7315200" cy="646331"/>
          </a:xfrm>
          <a:prstGeom prst="rect">
            <a:avLst/>
          </a:prstGeom>
        </p:spPr>
        <p:txBody>
          <a:bodyPr wrap="square">
            <a:spAutoFit/>
          </a:bodyPr>
          <a:lstStyle/>
          <a:p>
            <a:r>
              <a:rPr lang="en-US" dirty="0" smtClean="0"/>
              <a:t>As our </a:t>
            </a:r>
            <a:r>
              <a:rPr lang="en-US" dirty="0"/>
              <a:t>final step, we have expressed variance as a percentage, to provide a better measure of performance.</a:t>
            </a:r>
          </a:p>
        </p:txBody>
      </p:sp>
    </p:spTree>
    <p:extLst>
      <p:ext uri="{BB962C8B-B14F-4D97-AF65-F5344CB8AC3E}">
        <p14:creationId xmlns:p14="http://schemas.microsoft.com/office/powerpoint/2010/main" val="261844609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538" t="17063" r="19793" b="6250"/>
          <a:stretch/>
        </p:blipFill>
        <p:spPr bwMode="auto">
          <a:xfrm>
            <a:off x="381000" y="152400"/>
            <a:ext cx="7373257" cy="5609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81000" y="5719465"/>
            <a:ext cx="8382000" cy="923330"/>
          </a:xfrm>
          <a:prstGeom prst="rect">
            <a:avLst/>
          </a:prstGeom>
        </p:spPr>
        <p:txBody>
          <a:bodyPr wrap="square">
            <a:spAutoFit/>
          </a:bodyPr>
          <a:lstStyle/>
          <a:p>
            <a:r>
              <a:rPr lang="en-US" dirty="0"/>
              <a:t>Our final solution</a:t>
            </a:r>
            <a:r>
              <a:rPr lang="en-US" dirty="0" smtClean="0"/>
              <a:t>, which </a:t>
            </a:r>
            <a:r>
              <a:rPr lang="en-US" dirty="0"/>
              <a:t>we produced in sixteen steps, could have easily been our original solution. It usually takes no longer to design effective graphs than those that communicate poorly, if at all.</a:t>
            </a:r>
          </a:p>
        </p:txBody>
      </p:sp>
    </p:spTree>
    <p:extLst>
      <p:ext uri="{BB962C8B-B14F-4D97-AF65-F5344CB8AC3E}">
        <p14:creationId xmlns:p14="http://schemas.microsoft.com/office/powerpoint/2010/main" val="4126847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533400"/>
            <a:ext cx="8915400" cy="4031873"/>
          </a:xfrm>
          <a:prstGeom prst="rect">
            <a:avLst/>
          </a:prstGeom>
        </p:spPr>
        <p:txBody>
          <a:bodyPr wrap="square">
            <a:spAutoFit/>
          </a:bodyPr>
          <a:lstStyle/>
          <a:p>
            <a:pPr marL="285750" indent="-285750">
              <a:buFont typeface="Arial" pitchFamily="34" charset="0"/>
              <a:buChar char="•"/>
            </a:pPr>
            <a:r>
              <a:rPr lang="en-US" sz="3200" dirty="0"/>
              <a:t>Few people are trained.</a:t>
            </a:r>
          </a:p>
          <a:p>
            <a:pPr marL="285750" indent="-285750">
              <a:buFont typeface="Arial" pitchFamily="34" charset="0"/>
              <a:buChar char="•"/>
            </a:pPr>
            <a:r>
              <a:rPr lang="en-US" sz="3200" dirty="0" smtClean="0"/>
              <a:t>Few </a:t>
            </a:r>
            <a:r>
              <a:rPr lang="en-US" sz="3200" dirty="0"/>
              <a:t>people recognize the need.</a:t>
            </a:r>
          </a:p>
          <a:p>
            <a:pPr marL="285750" indent="-285750">
              <a:buFont typeface="Arial" pitchFamily="34" charset="0"/>
              <a:buChar char="•"/>
            </a:pPr>
            <a:r>
              <a:rPr lang="en-US" sz="3200" dirty="0" smtClean="0"/>
              <a:t>Few </a:t>
            </a:r>
            <a:r>
              <a:rPr lang="en-US" sz="3200" dirty="0"/>
              <a:t>examples of good design exist to expose the problem. </a:t>
            </a:r>
          </a:p>
          <a:p>
            <a:r>
              <a:rPr lang="en-US" sz="3200" dirty="0"/>
              <a:t>―Poor documents are so commonplace that deciphering bad writing and bad visual design have become part of the coping skills needed to navigate in the so-called information age.</a:t>
            </a:r>
          </a:p>
        </p:txBody>
      </p:sp>
    </p:spTree>
    <p:extLst>
      <p:ext uri="{BB962C8B-B14F-4D97-AF65-F5344CB8AC3E}">
        <p14:creationId xmlns:p14="http://schemas.microsoft.com/office/powerpoint/2010/main" val="328347529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976" t="20040" r="20017" b="14088"/>
          <a:stretch/>
        </p:blipFill>
        <p:spPr bwMode="auto">
          <a:xfrm>
            <a:off x="533400" y="228600"/>
            <a:ext cx="7547429" cy="4818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87614" y="5562600"/>
            <a:ext cx="7239000" cy="923330"/>
          </a:xfrm>
          <a:prstGeom prst="rect">
            <a:avLst/>
          </a:prstGeom>
        </p:spPr>
        <p:txBody>
          <a:bodyPr wrap="square">
            <a:spAutoFit/>
          </a:bodyPr>
          <a:lstStyle/>
          <a:p>
            <a:r>
              <a:rPr lang="en-US" dirty="0" smtClean="0"/>
              <a:t>Adding </a:t>
            </a:r>
            <a:r>
              <a:rPr lang="en-US" dirty="0"/>
              <a:t>a third dimension of depth to the bars on the right without adding a corresponding third variable is not only meaningless, it makes it more difficult to decode the data.</a:t>
            </a:r>
          </a:p>
        </p:txBody>
      </p:sp>
    </p:spTree>
    <p:extLst>
      <p:ext uri="{BB962C8B-B14F-4D97-AF65-F5344CB8AC3E}">
        <p14:creationId xmlns:p14="http://schemas.microsoft.com/office/powerpoint/2010/main" val="132292603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960" t="20040" r="16782" b="9127"/>
          <a:stretch/>
        </p:blipFill>
        <p:spPr bwMode="auto">
          <a:xfrm>
            <a:off x="304800" y="152400"/>
            <a:ext cx="8490857" cy="5181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25582" y="5486400"/>
            <a:ext cx="7924800" cy="923330"/>
          </a:xfrm>
          <a:prstGeom prst="rect">
            <a:avLst/>
          </a:prstGeom>
        </p:spPr>
        <p:txBody>
          <a:bodyPr wrap="square">
            <a:spAutoFit/>
          </a:bodyPr>
          <a:lstStyle/>
          <a:p>
            <a:r>
              <a:rPr lang="en-US" dirty="0" smtClean="0"/>
              <a:t>Can </a:t>
            </a:r>
            <a:r>
              <a:rPr lang="en-US" dirty="0"/>
              <a:t>you determine which of the lines in the graph on the right represents the East region? Are you sure</a:t>
            </a:r>
            <a:r>
              <a:rPr lang="en-US" dirty="0" smtClean="0"/>
              <a:t>? A </a:t>
            </a:r>
            <a:r>
              <a:rPr lang="en-US" dirty="0"/>
              <a:t>third dimension with a corresponding variable is too hard to read.</a:t>
            </a:r>
          </a:p>
        </p:txBody>
      </p:sp>
    </p:spTree>
    <p:extLst>
      <p:ext uri="{BB962C8B-B14F-4D97-AF65-F5344CB8AC3E}">
        <p14:creationId xmlns:p14="http://schemas.microsoft.com/office/powerpoint/2010/main" val="159124529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About Color?</a:t>
            </a:r>
            <a:endParaRPr lang="en-US" dirty="0"/>
          </a:p>
        </p:txBody>
      </p:sp>
      <p:sp>
        <p:nvSpPr>
          <p:cNvPr id="3" name="Content Placeholder 2"/>
          <p:cNvSpPr>
            <a:spLocks noGrp="1"/>
          </p:cNvSpPr>
          <p:nvPr>
            <p:ph idx="1"/>
          </p:nvPr>
        </p:nvSpPr>
        <p:spPr/>
        <p:txBody>
          <a:bodyPr/>
          <a:lstStyle/>
          <a:p>
            <a:r>
              <a:rPr lang="en-US" dirty="0"/>
              <a:t>Lots of bright color is great is you’re a preschooler. </a:t>
            </a:r>
            <a:endParaRPr lang="en-US" dirty="0" smtClean="0"/>
          </a:p>
          <a:p>
            <a:r>
              <a:rPr lang="en-US" dirty="0" smtClean="0"/>
              <a:t>For </a:t>
            </a:r>
            <a:r>
              <a:rPr lang="en-US" dirty="0"/>
              <a:t>adults, frequent use of bright colors accosts visual perception. </a:t>
            </a:r>
            <a:endParaRPr lang="en-US" dirty="0" smtClean="0"/>
          </a:p>
          <a:p>
            <a:r>
              <a:rPr lang="en-US" dirty="0" smtClean="0"/>
              <a:t>Pastels </a:t>
            </a:r>
            <a:r>
              <a:rPr lang="en-US" dirty="0"/>
              <a:t>and earth tones are much easier to look at. </a:t>
            </a:r>
            <a:endParaRPr lang="en-US" dirty="0" smtClean="0"/>
          </a:p>
          <a:p>
            <a:r>
              <a:rPr lang="en-US" dirty="0" smtClean="0"/>
              <a:t>Use </a:t>
            </a:r>
            <a:r>
              <a:rPr lang="en-US" dirty="0"/>
              <a:t>bright colors only to make particular data stand out above the rest.</a:t>
            </a:r>
          </a:p>
        </p:txBody>
      </p:sp>
    </p:spTree>
    <p:extLst>
      <p:ext uri="{BB962C8B-B14F-4D97-AF65-F5344CB8AC3E}">
        <p14:creationId xmlns:p14="http://schemas.microsoft.com/office/powerpoint/2010/main" val="410269024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641" t="14287" r="22136" b="9324"/>
          <a:stretch/>
        </p:blipFill>
        <p:spPr bwMode="auto">
          <a:xfrm>
            <a:off x="304800" y="0"/>
            <a:ext cx="7543800" cy="576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31618" y="5657671"/>
            <a:ext cx="8839200" cy="1200329"/>
          </a:xfrm>
          <a:prstGeom prst="rect">
            <a:avLst/>
          </a:prstGeom>
        </p:spPr>
        <p:txBody>
          <a:bodyPr wrap="square">
            <a:spAutoFit/>
          </a:bodyPr>
          <a:lstStyle/>
          <a:p>
            <a:r>
              <a:rPr lang="en-US" dirty="0" smtClean="0"/>
              <a:t>The </a:t>
            </a:r>
            <a:r>
              <a:rPr lang="en-US" dirty="0"/>
              <a:t>top graph varies the colors of the bars unnecessarily. We already know that the individual bars represent different countries. Varying the colors visually separates the bars by making them look different from one another, but we want them to look alike to encourage people to compare them and to see the ranking pattern that they form as a whole.</a:t>
            </a:r>
          </a:p>
        </p:txBody>
      </p:sp>
    </p:spTree>
    <p:extLst>
      <p:ext uri="{BB962C8B-B14F-4D97-AF65-F5344CB8AC3E}">
        <p14:creationId xmlns:p14="http://schemas.microsoft.com/office/powerpoint/2010/main" val="3786425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637" t="13889" r="22917" b="11905"/>
          <a:stretch/>
        </p:blipFill>
        <p:spPr bwMode="auto">
          <a:xfrm>
            <a:off x="27709" y="152400"/>
            <a:ext cx="7344229" cy="5428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28600" y="5559961"/>
            <a:ext cx="8534400" cy="1200329"/>
          </a:xfrm>
          <a:prstGeom prst="rect">
            <a:avLst/>
          </a:prstGeom>
        </p:spPr>
        <p:txBody>
          <a:bodyPr wrap="square">
            <a:spAutoFit/>
          </a:bodyPr>
          <a:lstStyle/>
          <a:p>
            <a:r>
              <a:rPr lang="en-US" dirty="0" smtClean="0"/>
              <a:t>Soft</a:t>
            </a:r>
            <a:r>
              <a:rPr lang="en-US" dirty="0"/>
              <a:t>, natural earth tones work best for everything except data that needs to stand out above the rest. Use colors that are fully saturated or dark only for highlighting data. If your software allows you to customize your color palette, it will definitely save you time to do this once, then rely on those colors for all of your displays.</a:t>
            </a:r>
          </a:p>
        </p:txBody>
      </p:sp>
      <p:sp>
        <p:nvSpPr>
          <p:cNvPr id="3" name="Rectangle 2"/>
          <p:cNvSpPr/>
          <p:nvPr/>
        </p:nvSpPr>
        <p:spPr>
          <a:xfrm>
            <a:off x="7358083" y="152400"/>
            <a:ext cx="1600200" cy="5078313"/>
          </a:xfrm>
          <a:prstGeom prst="rect">
            <a:avLst/>
          </a:prstGeom>
          <a:ln>
            <a:solidFill>
              <a:schemeClr val="tx1"/>
            </a:solidFill>
          </a:ln>
        </p:spPr>
        <p:txBody>
          <a:bodyPr wrap="square">
            <a:spAutoFit/>
          </a:bodyPr>
          <a:lstStyle/>
          <a:p>
            <a:r>
              <a:rPr lang="en-US" dirty="0"/>
              <a:t>One of the best resources for selecting effective colors for data visualization is the free Color Brewer application that was developed by Cynthia Brewer for use on maps, which can be found at </a:t>
            </a:r>
            <a:r>
              <a:rPr lang="en-US" dirty="0">
                <a:hlinkClick r:id="rId3"/>
              </a:rPr>
              <a:t>www.colorbrewer.org.</a:t>
            </a:r>
            <a:endParaRPr lang="en-US" dirty="0"/>
          </a:p>
        </p:txBody>
      </p:sp>
    </p:spTree>
    <p:extLst>
      <p:ext uri="{BB962C8B-B14F-4D97-AF65-F5344CB8AC3E}">
        <p14:creationId xmlns:p14="http://schemas.microsoft.com/office/powerpoint/2010/main" val="171431596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526" t="14088" r="20240" b="11706"/>
          <a:stretch/>
        </p:blipFill>
        <p:spPr bwMode="auto">
          <a:xfrm>
            <a:off x="566057" y="279400"/>
            <a:ext cx="7707085" cy="5428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81000" y="5715000"/>
            <a:ext cx="8077200" cy="923330"/>
          </a:xfrm>
          <a:prstGeom prst="rect">
            <a:avLst/>
          </a:prstGeom>
        </p:spPr>
        <p:txBody>
          <a:bodyPr wrap="square">
            <a:spAutoFit/>
          </a:bodyPr>
          <a:lstStyle/>
          <a:p>
            <a:r>
              <a:rPr lang="en-US" dirty="0"/>
              <a:t>Notice that, despite the softness of the colors in the example of natural colors, they still do the job of separating the sections of these pies just as well as the other examples, but do so in a manner that is much more pleasant to look at.</a:t>
            </a:r>
          </a:p>
        </p:txBody>
      </p:sp>
      <p:sp>
        <p:nvSpPr>
          <p:cNvPr id="3" name="TextBox 2"/>
          <p:cNvSpPr txBox="1"/>
          <p:nvPr/>
        </p:nvSpPr>
        <p:spPr>
          <a:xfrm>
            <a:off x="1600200" y="3276600"/>
            <a:ext cx="762000" cy="400110"/>
          </a:xfrm>
          <a:prstGeom prst="rect">
            <a:avLst/>
          </a:prstGeom>
          <a:solidFill>
            <a:schemeClr val="bg1"/>
          </a:solidFill>
        </p:spPr>
        <p:txBody>
          <a:bodyPr wrap="square" rtlCol="0">
            <a:spAutoFit/>
          </a:bodyPr>
          <a:lstStyle/>
          <a:p>
            <a:r>
              <a:rPr lang="en-US" sz="2000" dirty="0" smtClean="0"/>
              <a:t>2013</a:t>
            </a:r>
            <a:endParaRPr lang="en-US" sz="2000" dirty="0"/>
          </a:p>
        </p:txBody>
      </p:sp>
    </p:spTree>
    <p:extLst>
      <p:ext uri="{BB962C8B-B14F-4D97-AF65-F5344CB8AC3E}">
        <p14:creationId xmlns:p14="http://schemas.microsoft.com/office/powerpoint/2010/main" val="316693496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6473" y="1143000"/>
            <a:ext cx="8229600" cy="1815882"/>
          </a:xfrm>
          <a:prstGeom prst="rect">
            <a:avLst/>
          </a:prstGeom>
        </p:spPr>
        <p:txBody>
          <a:bodyPr wrap="square">
            <a:spAutoFit/>
          </a:bodyPr>
          <a:lstStyle/>
          <a:p>
            <a:pPr marL="285750" indent="-285750">
              <a:buFont typeface="Arial" pitchFamily="34" charset="0"/>
              <a:buChar char="•"/>
            </a:pPr>
            <a:r>
              <a:rPr lang="en-US" sz="2800" dirty="0"/>
              <a:t>Although the skills required to present data effectively are not all intuitive, the good news is, they are easy to learn. </a:t>
            </a:r>
            <a:endParaRPr lang="en-US" sz="2800" dirty="0" smtClean="0"/>
          </a:p>
          <a:p>
            <a:endParaRPr lang="en-US" sz="2800" dirty="0" smtClean="0"/>
          </a:p>
        </p:txBody>
      </p:sp>
    </p:spTree>
    <p:extLst>
      <p:ext uri="{BB962C8B-B14F-4D97-AF65-F5344CB8AC3E}">
        <p14:creationId xmlns:p14="http://schemas.microsoft.com/office/powerpoint/2010/main" val="8168426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4648200"/>
            <a:ext cx="8458200" cy="1323439"/>
          </a:xfrm>
          <a:prstGeom prst="rect">
            <a:avLst/>
          </a:prstGeom>
        </p:spPr>
        <p:txBody>
          <a:bodyPr wrap="square">
            <a:spAutoFit/>
          </a:bodyPr>
          <a:lstStyle/>
          <a:p>
            <a:pPr marL="342900" indent="-342900">
              <a:buFont typeface="Arial" pitchFamily="34" charset="0"/>
              <a:buChar char="•"/>
            </a:pPr>
            <a:r>
              <a:rPr lang="en-US" sz="2000" dirty="0" smtClean="0"/>
              <a:t>In </a:t>
            </a:r>
            <a:r>
              <a:rPr lang="en-US" sz="2000" dirty="0"/>
              <a:t>the two centuries since [the invention of the first graphs], …charts have become commonplace. </a:t>
            </a:r>
            <a:endParaRPr lang="en-US" sz="2000" dirty="0" smtClean="0"/>
          </a:p>
          <a:p>
            <a:pPr marL="342900" indent="-342900">
              <a:buFont typeface="Arial" pitchFamily="34" charset="0"/>
              <a:buChar char="•"/>
            </a:pPr>
            <a:r>
              <a:rPr lang="en-US" sz="2000" dirty="0" smtClean="0"/>
              <a:t>Creating graphs has </a:t>
            </a:r>
            <a:r>
              <a:rPr lang="en-US" sz="2000" dirty="0"/>
              <a:t>probably become too easy. Graphs are often produced without thought for their main purpose: to enlighten and inform the </a:t>
            </a:r>
            <a:r>
              <a:rPr lang="en-US" sz="2000" dirty="0" smtClean="0"/>
              <a:t>reader</a:t>
            </a:r>
            <a:endParaRPr lang="en-US" sz="2000" dirty="0"/>
          </a:p>
        </p:txBody>
      </p:sp>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526" t="31894" r="24145" b="8334"/>
          <a:stretch/>
        </p:blipFill>
        <p:spPr bwMode="auto">
          <a:xfrm>
            <a:off x="1066800" y="304800"/>
            <a:ext cx="718959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28600" y="533400"/>
            <a:ext cx="990600" cy="1200329"/>
          </a:xfrm>
          <a:prstGeom prst="rect">
            <a:avLst/>
          </a:prstGeom>
          <a:noFill/>
        </p:spPr>
        <p:txBody>
          <a:bodyPr wrap="square" rtlCol="0">
            <a:spAutoFit/>
          </a:bodyPr>
          <a:lstStyle/>
          <a:p>
            <a:r>
              <a:rPr lang="en-US" dirty="0" smtClean="0"/>
              <a:t>Can you make sense of this?!!!</a:t>
            </a:r>
            <a:endParaRPr lang="en-US" dirty="0"/>
          </a:p>
        </p:txBody>
      </p:sp>
    </p:spTree>
    <p:extLst>
      <p:ext uri="{BB962C8B-B14F-4D97-AF65-F5344CB8AC3E}">
        <p14:creationId xmlns:p14="http://schemas.microsoft.com/office/powerpoint/2010/main" val="12821599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757" t="14088" r="25782" b="12311"/>
          <a:stretch/>
        </p:blipFill>
        <p:spPr bwMode="auto">
          <a:xfrm>
            <a:off x="2209800" y="10886"/>
            <a:ext cx="6695704" cy="5384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52400" y="4724400"/>
            <a:ext cx="5257800" cy="1754326"/>
          </a:xfrm>
          <a:prstGeom prst="rect">
            <a:avLst/>
          </a:prstGeom>
        </p:spPr>
        <p:txBody>
          <a:bodyPr wrap="square">
            <a:spAutoFit/>
          </a:bodyPr>
          <a:lstStyle/>
          <a:p>
            <a:r>
              <a:rPr lang="en-US" dirty="0" smtClean="0"/>
              <a:t>The </a:t>
            </a:r>
            <a:r>
              <a:rPr lang="en-US" dirty="0"/>
              <a:t>purpose of this graph is to display how </a:t>
            </a:r>
            <a:r>
              <a:rPr lang="en-US" i="1" dirty="0"/>
              <a:t>Department </a:t>
            </a:r>
            <a:r>
              <a:rPr lang="en-US" i="1" dirty="0" smtClean="0"/>
              <a:t>G </a:t>
            </a:r>
            <a:r>
              <a:rPr lang="en-US" dirty="0" smtClean="0"/>
              <a:t>is </a:t>
            </a:r>
            <a:r>
              <a:rPr lang="en-US" dirty="0"/>
              <a:t>doing regarding expenses compared to the other departments. Is the message clear</a:t>
            </a:r>
            <a:r>
              <a:rPr lang="en-US" dirty="0" smtClean="0"/>
              <a:t>? Often</a:t>
            </a:r>
            <a:r>
              <a:rPr lang="en-US" dirty="0"/>
              <a:t>, when someone creates a graph that appears inadequate somehow, they try to fix it with sizzle, as in the next slide.</a:t>
            </a:r>
          </a:p>
        </p:txBody>
      </p:sp>
    </p:spTree>
    <p:extLst>
      <p:ext uri="{BB962C8B-B14F-4D97-AF65-F5344CB8AC3E}">
        <p14:creationId xmlns:p14="http://schemas.microsoft.com/office/powerpoint/2010/main" val="8626215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207" t="15081" r="23029" b="11706"/>
          <a:stretch/>
        </p:blipFill>
        <p:spPr bwMode="auto">
          <a:xfrm>
            <a:off x="2362200" y="457200"/>
            <a:ext cx="6865257" cy="5355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62000" y="4724400"/>
            <a:ext cx="4572000" cy="1569660"/>
          </a:xfrm>
          <a:prstGeom prst="rect">
            <a:avLst/>
          </a:prstGeom>
        </p:spPr>
        <p:txBody>
          <a:bodyPr>
            <a:spAutoFit/>
          </a:bodyPr>
          <a:lstStyle/>
          <a:p>
            <a:r>
              <a:rPr lang="en-US" sz="2400" dirty="0"/>
              <a:t>Does the addition of 3D improve this pie chart? Definitely not. In fact, it actually makes it harder to read.</a:t>
            </a:r>
          </a:p>
        </p:txBody>
      </p:sp>
    </p:spTree>
    <p:extLst>
      <p:ext uri="{BB962C8B-B14F-4D97-AF65-F5344CB8AC3E}">
        <p14:creationId xmlns:p14="http://schemas.microsoft.com/office/powerpoint/2010/main" val="133191487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307</TotalTime>
  <Words>2564</Words>
  <Application>Microsoft Office PowerPoint</Application>
  <PresentationFormat>On-screen Show (4:3)</PresentationFormat>
  <Paragraphs>98</Paragraphs>
  <Slides>66</Slides>
  <Notes>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66</vt:i4>
      </vt:variant>
    </vt:vector>
  </HeadingPairs>
  <TitlesOfParts>
    <vt:vector size="69" baseType="lpstr">
      <vt:lpstr>Arial</vt:lpstr>
      <vt:lpstr>Calibri</vt:lpstr>
      <vt:lpstr>Office Theme</vt:lpstr>
      <vt:lpstr>Graph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About Color?</vt:lpstr>
      <vt:lpstr>PowerPoint Presentation</vt:lpstr>
      <vt:lpstr>PowerPoint Presentation</vt:lpstr>
      <vt:lpstr>PowerPoint Presentation</vt:lpstr>
      <vt:lpstr>PowerPoint Presentation</vt:lpstr>
    </vt:vector>
  </TitlesOfParts>
  <Company>Toshiba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peggy</dc:creator>
  <cp:lastModifiedBy>Owner</cp:lastModifiedBy>
  <cp:revision>24</cp:revision>
  <dcterms:created xsi:type="dcterms:W3CDTF">2012-09-06T22:15:54Z</dcterms:created>
  <dcterms:modified xsi:type="dcterms:W3CDTF">2014-08-30T16:20:33Z</dcterms:modified>
</cp:coreProperties>
</file>